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20" r:id="rId4"/>
    <p:sldMasterId id="2147483732" r:id="rId5"/>
    <p:sldMasterId id="2147483768" r:id="rId6"/>
    <p:sldMasterId id="2147483780" r:id="rId7"/>
  </p:sldMasterIdLst>
  <p:notesMasterIdLst>
    <p:notesMasterId r:id="rId20"/>
  </p:notesMasterIdLst>
  <p:sldIdLst>
    <p:sldId id="274" r:id="rId8"/>
    <p:sldId id="273" r:id="rId9"/>
    <p:sldId id="268" r:id="rId10"/>
    <p:sldId id="279" r:id="rId11"/>
    <p:sldId id="285" r:id="rId12"/>
    <p:sldId id="275" r:id="rId13"/>
    <p:sldId id="276" r:id="rId14"/>
    <p:sldId id="282" r:id="rId15"/>
    <p:sldId id="283" r:id="rId16"/>
    <p:sldId id="284" r:id="rId17"/>
    <p:sldId id="281"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D755B-E6D3-4F5D-B68A-7E99D1BFE0C3}" type="datetimeFigureOut">
              <a:rPr lang="en-US" smtClean="0"/>
              <a:pPr/>
              <a:t>3/31/2021</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9C4ED-E954-4544-99CE-FEBC70537CC5}" type="slidenum">
              <a:rPr lang="en-MY" smtClean="0"/>
              <a:pPr/>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3/31/2021</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E6F9B8CD-342D-4579-98EC-A8FD6B7370E1}" type="datetimeFigureOut">
              <a:rPr lang="en-US" smtClean="0"/>
              <a:pPr/>
              <a:t>3/31/2021</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BBB5E19-F10A-4C2F-BF6F-11C513378A2E}" type="slidenum">
              <a:rPr kumimoji="0" lang="en-US" smtClean="0"/>
              <a:pPr/>
              <a:t>‹#›</a:t>
            </a:fld>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E6F9B8CD-342D-4579-98EC-A8FD6B7370E1}" type="datetimeFigureOut">
              <a:rPr lang="en-US" smtClean="0"/>
              <a:pPr/>
              <a:t>3/31/2021</a:t>
            </a:fld>
            <a:endParaRPr lang="en-US"/>
          </a:p>
        </p:txBody>
      </p:sp>
      <p:sp>
        <p:nvSpPr>
          <p:cNvPr id="27" name="Slide Number Placeholder 26"/>
          <p:cNvSpPr>
            <a:spLocks noGrp="1"/>
          </p:cNvSpPr>
          <p:nvPr>
            <p:ph type="sldNum" sz="quarter" idx="11"/>
          </p:nvPr>
        </p:nvSpPr>
        <p:spPr/>
        <p:txBody>
          <a:bodyPr rtlCol="0"/>
          <a:lstStyle/>
          <a:p>
            <a:fld id="{2BBB5E19-F10A-4C2F-BF6F-11C513378A2E}" type="slidenum">
              <a:rPr kumimoji="0" lang="en-US" smtClean="0"/>
              <a:pPr/>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3/31/2021</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6F9B8CD-342D-4579-98EC-A8FD6B7370E1}" type="datetimeFigureOut">
              <a:rPr lang="en-US" smtClean="0"/>
              <a:pPr/>
              <a:t>3/31/2021</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a:p>
        </p:txBody>
      </p:sp>
      <p:sp>
        <p:nvSpPr>
          <p:cNvPr id="6" name="Slide Number Placeholder 5"/>
          <p:cNvSpPr>
            <a:spLocks noGrp="1"/>
          </p:cNvSpPr>
          <p:nvPr>
            <p:ph type="sldNum" sz="quarter" idx="12"/>
          </p:nvPr>
        </p:nvSpPr>
        <p:spPr>
          <a:xfrm>
            <a:off x="6733952" y="6555112"/>
            <a:ext cx="588336" cy="228600"/>
          </a:xfrm>
        </p:spPr>
        <p:txBody>
          <a:bodyPr/>
          <a:lstStyle/>
          <a:p>
            <a:fld id="{2BBB5E19-F10A-4C2F-BF6F-11C513378A2E}"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6F9B8CD-342D-4579-98EC-A8FD6B7370E1}" type="datetimeFigureOut">
              <a:rPr lang="en-US" smtClean="0"/>
              <a:pPr/>
              <a:t>3/31/2021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kumimoji="0"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BBB5E19-F10A-4C2F-BF6F-11C513378A2E}" type="slidenum">
              <a:rPr kumimoji="0" lang="en-US" smtClean="0"/>
              <a:pPr/>
              <a:t>‹#›</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F9B8CD-342D-4579-98EC-A8FD6B7370E1}" type="datetimeFigureOut">
              <a:rPr lang="en-US" smtClean="0"/>
              <a:pPr/>
              <a:t>3/31/2021</a:t>
            </a:fld>
            <a:endParaRPr lang="en-US" dirty="0"/>
          </a:p>
        </p:txBody>
      </p:sp>
      <p:sp>
        <p:nvSpPr>
          <p:cNvPr id="19" name="Footer Placeholder 18"/>
          <p:cNvSpPr>
            <a:spLocks noGrp="1"/>
          </p:cNvSpPr>
          <p:nvPr>
            <p:ph type="ftr" sz="quarter" idx="11"/>
          </p:nvPr>
        </p:nvSpPr>
        <p:spPr/>
        <p:txBody>
          <a:bodyPr/>
          <a:lstStyle/>
          <a:p>
            <a:endParaRPr kumimoji="0" lang="en-US" dirty="0"/>
          </a:p>
        </p:txBody>
      </p:sp>
      <p:sp>
        <p:nvSpPr>
          <p:cNvPr id="27" name="Slide Number Placeholder 26"/>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6F9B8CD-342D-4579-98EC-A8FD6B7370E1}" type="datetimeFigureOut">
              <a:rPr lang="en-US" smtClean="0"/>
              <a:pPr/>
              <a:t>3/31/2021</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0"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BBB5E19-F10A-4C2F-BF6F-11C513378A2E}"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6F9B8CD-342D-4579-98EC-A8FD6B7370E1}" type="datetimeFigureOut">
              <a:rPr lang="en-US" smtClean="0"/>
              <a:pPr/>
              <a:t>3/31/2021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BBB5E19-F10A-4C2F-BF6F-11C513378A2E}" type="slidenum">
              <a:rPr kumimoji="0" lang="en-US" smtClean="0"/>
              <a:pPr/>
              <a:t>‹#›</a:t>
            </a:fld>
            <a:endParaRPr kumimoji="0" lang="en-US"/>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6F9B8CD-342D-4579-98EC-A8FD6B7370E1}" type="datetimeFigureOut">
              <a:rPr lang="en-US" smtClean="0"/>
              <a:pPr/>
              <a:t>3/31/2021</a:t>
            </a:fld>
            <a:endParaRPr lang="en-US"/>
          </a:p>
        </p:txBody>
      </p:sp>
      <p:sp>
        <p:nvSpPr>
          <p:cNvPr id="10" name="Slide Number Placeholder 9"/>
          <p:cNvSpPr>
            <a:spLocks noGrp="1"/>
          </p:cNvSpPr>
          <p:nvPr>
            <p:ph type="sldNum" sz="quarter" idx="16"/>
          </p:nvPr>
        </p:nvSpPr>
        <p:spPr/>
        <p:txBody>
          <a:bodyPr rtlCol="0"/>
          <a:lstStyle/>
          <a:p>
            <a:fld id="{2BBB5E19-F10A-4C2F-BF6F-11C513378A2E}" type="slidenum">
              <a:rPr kumimoji="0" lang="en-US" smtClean="0"/>
              <a:pPr/>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6F9B8CD-342D-4579-98EC-A8FD6B7370E1}" type="datetimeFigureOut">
              <a:rPr lang="en-US" smtClean="0"/>
              <a:pPr/>
              <a:t>3/31/2021</a:t>
            </a:fld>
            <a:endParaRPr lang="en-US"/>
          </a:p>
        </p:txBody>
      </p:sp>
      <p:sp>
        <p:nvSpPr>
          <p:cNvPr id="12" name="Slide Number Placeholder 11"/>
          <p:cNvSpPr>
            <a:spLocks noGrp="1"/>
          </p:cNvSpPr>
          <p:nvPr>
            <p:ph type="sldNum" sz="quarter" idx="16"/>
          </p:nvPr>
        </p:nvSpPr>
        <p:spPr/>
        <p:txBody>
          <a:bodyPr rtlCol="0"/>
          <a:lstStyle/>
          <a:p>
            <a:fld id="{2BBB5E19-F10A-4C2F-BF6F-11C513378A2E}" type="slidenum">
              <a:rPr kumimoji="0" lang="en-US" smtClean="0"/>
              <a:pPr/>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BBB5E19-F10A-4C2F-BF6F-11C513378A2E}" type="slidenum">
              <a:rPr kumimoji="0" lang="en-US" smtClean="0"/>
              <a:pPr/>
              <a:t>‹#›</a:t>
            </a:fld>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lgn="r" eaLnBrk="1" latinLnBrk="0" hangingPunct="1"/>
            <a:fld id="{E6F9B8CD-342D-4579-98EC-A8FD6B7370E1}" type="datetimeFigureOut">
              <a:rPr lang="en-US" smtClean="0"/>
              <a:pPr algn="r" eaLnBrk="1" latinLnBrk="0" hangingPunct="1"/>
              <a:t>3/31/2021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2BBB5E19-F10A-4C2F-BF6F-11C513378A2E}" type="slidenum">
              <a:rPr kumimoji="0" lang="en-US" smtClean="0"/>
              <a:pPr algn="ctr" eaLnBrk="1" latinLnBrk="0" hangingPunct="1"/>
              <a:t>‹#›</a:t>
            </a:fld>
            <a:endParaRPr kumimoji="0" lang="en-US"/>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BBB5E19-F10A-4C2F-BF6F-11C513378A2E}"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E6F9B8CD-342D-4579-98EC-A8FD6B7370E1}" type="datetimeFigureOut">
              <a:rPr lang="en-US" smtClean="0"/>
              <a:pPr/>
              <a:t>3/31/2021</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11" name="Slide Number Placeholder 10"/>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3/31/2021</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E6F9B8CD-342D-4579-98EC-A8FD6B7370E1}"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6F9B8CD-342D-4579-98EC-A8FD6B7370E1}" type="datetimeFigureOut">
              <a:rPr lang="en-US" smtClean="0"/>
              <a:pPr/>
              <a:t>3/31/2021</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3/31/2021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3/31/2021</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3/31/2021</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3/31/2021</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r" eaLnBrk="1" latinLnBrk="0" hangingPunct="1"/>
            <a:fld id="{E6F9B8CD-342D-4579-98EC-A8FD6B7370E1}" type="datetimeFigureOut">
              <a:rPr lang="en-US" smtClean="0"/>
              <a:pPr algn="r" eaLnBrk="1" latinLnBrk="0" hangingPunct="1"/>
              <a:t>3/31/2021</a:t>
            </a:fld>
            <a:endParaRPr lang="en-US" dirty="0">
              <a:solidFill>
                <a:schemeClr val="tx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l" eaLnBrk="1" latinLnBrk="0" hangingPunct="1"/>
            <a:endParaRPr kumimoji="0" lang="en-US" dirty="0">
              <a:solidFill>
                <a:schemeClr val="tx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lgn="r" eaLnBrk="1" latinLnBrk="0" hangingPunct="1"/>
            <a:fld id="{E6F9B8CD-342D-4579-98EC-A8FD6B7370E1}" type="datetimeFigureOut">
              <a:rPr lang="en-US" smtClean="0"/>
              <a:pPr algn="r" eaLnBrk="1" latinLnBrk="0" hangingPunct="1"/>
              <a:t>3/31/2021</a:t>
            </a:fld>
            <a:endParaRPr lang="en-US" dirty="0">
              <a:solidFill>
                <a:schemeClr val="tx2"/>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l" eaLnBrk="1" latinLnBrk="0" hangingPunct="1"/>
            <a:endParaRPr kumimoji="0" lang="en-US" dirty="0">
              <a:solidFill>
                <a:schemeClr val="tx2"/>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fld id="{E6F9B8CD-342D-4579-98EC-A8FD6B7370E1}" type="datetimeFigureOut">
              <a:rPr lang="en-US" smtClean="0"/>
              <a:pPr algn="r" eaLnBrk="1" latinLnBrk="0" hangingPunct="1"/>
              <a:t>3/31/2021</a:t>
            </a:fld>
            <a:endParaRPr lang="en-US" dirty="0">
              <a:solidFill>
                <a:schemeClr val="tx2"/>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lgn="r" eaLnBrk="1" latinLnBrk="0" hangingPunct="1"/>
            <a:fld id="{E6F9B8CD-342D-4579-98EC-A8FD6B7370E1}" type="datetimeFigureOut">
              <a:rPr lang="en-US" smtClean="0"/>
              <a:pPr algn="r" eaLnBrk="1" latinLnBrk="0" hangingPunct="1"/>
              <a:t>3/31/2021</a:t>
            </a:fld>
            <a:endParaRPr lang="en-US"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l" eaLnBrk="1" latinLnBrk="0" hangingPunct="1"/>
            <a:endParaRPr kumimoji="0" lang="en-US"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lgn="r" eaLnBrk="1" latinLnBrk="0" hangingPunct="1"/>
            <a:fld id="{E6F9B8CD-342D-4579-98EC-A8FD6B7370E1}" type="datetimeFigureOut">
              <a:rPr lang="en-US" smtClean="0"/>
              <a:pPr algn="r" eaLnBrk="1" latinLnBrk="0" hangingPunct="1"/>
              <a:t>3/31/2021</a:t>
            </a:fld>
            <a:endParaRPr lang="en-US" dirty="0">
              <a:solidFill>
                <a:schemeClr val="tx2"/>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lgn="l" eaLnBrk="1" latinLnBrk="0" hangingPunct="1"/>
            <a:endParaRPr kumimoji="0" lang="en-US" dirty="0">
              <a:solidFill>
                <a:schemeClr val="tx2"/>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r" eaLnBrk="1" latinLnBrk="0" hangingPunct="1"/>
            <a:fld id="{E6F9B8CD-342D-4579-98EC-A8FD6B7370E1}" type="datetimeFigureOut">
              <a:rPr lang="en-US" smtClean="0"/>
              <a:pPr algn="r" eaLnBrk="1" latinLnBrk="0" hangingPunct="1"/>
              <a:t>3/31/2021</a:t>
            </a:fld>
            <a:endParaRPr lang="en-US" dirty="0">
              <a:solidFill>
                <a:schemeClr val="tx2"/>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eaLnBrk="1" latinLnBrk="0" hangingPunct="1"/>
            <a:endParaRPr kumimoji="0" lang="en-US" dirty="0">
              <a:solidFill>
                <a:schemeClr val="tx2"/>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hyperlink" Target="mailto:najmi1108@yahoo.com" TargetMode="External"/><Relationship Id="rId2" Type="http://schemas.openxmlformats.org/officeDocument/2006/relationships/hyperlink" Target="mailto:najmi@upm.edu.my" TargetMode="Externa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3600" b="1" dirty="0" smtClean="0">
                <a:latin typeface="Arial Rounded MT Bold" pitchFamily="34" charset="0"/>
              </a:rPr>
              <a:t>CLASS INTRODUCTION</a:t>
            </a:r>
            <a:endParaRPr lang="en-MY" sz="3600" b="1" dirty="0">
              <a:latin typeface="Arial Rounded MT Bold" pitchFamily="34" charset="0"/>
            </a:endParaRPr>
          </a:p>
        </p:txBody>
      </p:sp>
      <p:sp>
        <p:nvSpPr>
          <p:cNvPr id="3" name="Content Placeholder 2"/>
          <p:cNvSpPr>
            <a:spLocks noGrp="1"/>
          </p:cNvSpPr>
          <p:nvPr>
            <p:ph idx="1"/>
          </p:nvPr>
        </p:nvSpPr>
        <p:spPr>
          <a:xfrm>
            <a:off x="357158" y="2357430"/>
            <a:ext cx="8286808" cy="1285884"/>
          </a:xfrm>
        </p:spPr>
        <p:style>
          <a:lnRef idx="3">
            <a:schemeClr val="lt1"/>
          </a:lnRef>
          <a:fillRef idx="1">
            <a:schemeClr val="accent2"/>
          </a:fillRef>
          <a:effectRef idx="1">
            <a:schemeClr val="accent2"/>
          </a:effectRef>
          <a:fontRef idx="minor">
            <a:schemeClr val="lt1"/>
          </a:fontRef>
        </p:style>
        <p:txBody>
          <a:bodyPr>
            <a:noAutofit/>
          </a:bodyPr>
          <a:lstStyle/>
          <a:p>
            <a:pPr>
              <a:buNone/>
            </a:pPr>
            <a:r>
              <a:rPr lang="en-US" sz="7200" dirty="0" smtClean="0">
                <a:solidFill>
                  <a:schemeClr val="bg1">
                    <a:lumMod val="95000"/>
                  </a:schemeClr>
                </a:solidFill>
                <a:latin typeface="Berlin Sans FB Demi" pitchFamily="34" charset="0"/>
              </a:rPr>
              <a:t>STRESS &amp; COPING</a:t>
            </a:r>
            <a:endParaRPr lang="en-MY" sz="7200" dirty="0">
              <a:solidFill>
                <a:schemeClr val="bg1">
                  <a:lumMod val="95000"/>
                </a:schemeClr>
              </a:solidFill>
              <a:latin typeface="Berlin Sans FB Demi" pitchFamily="34" charset="0"/>
            </a:endParaRPr>
          </a:p>
        </p:txBody>
      </p:sp>
      <p:sp>
        <p:nvSpPr>
          <p:cNvPr id="4" name="Rectangle 3"/>
          <p:cNvSpPr/>
          <p:nvPr/>
        </p:nvSpPr>
        <p:spPr>
          <a:xfrm>
            <a:off x="428596" y="3786190"/>
            <a:ext cx="2983509"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4800" dirty="0" smtClean="0"/>
              <a:t>FEM 3105</a:t>
            </a:r>
            <a:endParaRPr lang="en-MY" sz="4800" dirty="0"/>
          </a:p>
        </p:txBody>
      </p:sp>
      <p:pic>
        <p:nvPicPr>
          <p:cNvPr id="6" name="Picture 5" descr="download.jpg"/>
          <p:cNvPicPr>
            <a:picLocks noChangeAspect="1"/>
          </p:cNvPicPr>
          <p:nvPr/>
        </p:nvPicPr>
        <p:blipFill>
          <a:blip r:embed="rId2"/>
          <a:stretch>
            <a:fillRect/>
          </a:stretch>
        </p:blipFill>
        <p:spPr>
          <a:xfrm>
            <a:off x="7072330" y="785794"/>
            <a:ext cx="1571636" cy="15716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928670"/>
            <a:ext cx="8286808" cy="4846320"/>
          </a:xfrm>
        </p:spPr>
        <p:txBody>
          <a:bodyPr>
            <a:normAutofit/>
          </a:bodyPr>
          <a:lstStyle/>
          <a:p>
            <a:pPr>
              <a:buNone/>
            </a:pPr>
            <a:r>
              <a:rPr lang="en-MY" sz="1400" b="1" dirty="0" smtClean="0">
                <a:latin typeface="Arial" pitchFamily="34" charset="0"/>
                <a:cs typeface="Arial" pitchFamily="34" charset="0"/>
              </a:rPr>
              <a:t>8.	Holistic management technique </a:t>
            </a:r>
          </a:p>
          <a:p>
            <a:pPr lvl="1"/>
            <a:r>
              <a:rPr lang="en-MY" sz="1400" dirty="0" smtClean="0">
                <a:latin typeface="Arial" pitchFamily="34" charset="0"/>
                <a:cs typeface="Arial" pitchFamily="34" charset="0"/>
              </a:rPr>
              <a:t>Physical</a:t>
            </a:r>
          </a:p>
          <a:p>
            <a:pPr lvl="1"/>
            <a:r>
              <a:rPr lang="en-MY" sz="1400" dirty="0" smtClean="0">
                <a:latin typeface="Arial" pitchFamily="34" charset="0"/>
                <a:cs typeface="Arial" pitchFamily="34" charset="0"/>
              </a:rPr>
              <a:t>Cognitive </a:t>
            </a:r>
          </a:p>
          <a:p>
            <a:pPr lvl="1"/>
            <a:r>
              <a:rPr lang="en-MY" sz="1400" dirty="0" smtClean="0">
                <a:latin typeface="Arial" pitchFamily="34" charset="0"/>
                <a:cs typeface="Arial" pitchFamily="34" charset="0"/>
              </a:rPr>
              <a:t>Personal </a:t>
            </a:r>
          </a:p>
          <a:p>
            <a:pPr lvl="1"/>
            <a:r>
              <a:rPr lang="en-MY" sz="1400" dirty="0" err="1" smtClean="0">
                <a:latin typeface="Arial" pitchFamily="34" charset="0"/>
                <a:cs typeface="Arial" pitchFamily="34" charset="0"/>
              </a:rPr>
              <a:t>Sosio</a:t>
            </a:r>
            <a:r>
              <a:rPr lang="en-MY" sz="1400" dirty="0" smtClean="0">
                <a:latin typeface="Arial" pitchFamily="34" charset="0"/>
                <a:cs typeface="Arial" pitchFamily="34" charset="0"/>
              </a:rPr>
              <a:t>-emotion </a:t>
            </a:r>
          </a:p>
          <a:p>
            <a:pPr lvl="1"/>
            <a:r>
              <a:rPr lang="en-MY" sz="1400" dirty="0" err="1" smtClean="0">
                <a:latin typeface="Arial" pitchFamily="34" charset="0"/>
                <a:cs typeface="Arial" pitchFamily="34" charset="0"/>
              </a:rPr>
              <a:t>Spritual</a:t>
            </a:r>
            <a:endParaRPr lang="en-MY" sz="1400" dirty="0" smtClean="0">
              <a:latin typeface="Arial" pitchFamily="34" charset="0"/>
              <a:cs typeface="Arial" pitchFamily="34" charset="0"/>
            </a:endParaRPr>
          </a:p>
          <a:p>
            <a:pPr>
              <a:buNone/>
            </a:pPr>
            <a:endParaRPr lang="en-MY" sz="1400" b="1" dirty="0" smtClean="0">
              <a:latin typeface="Arial" pitchFamily="34" charset="0"/>
              <a:cs typeface="Arial" pitchFamily="34" charset="0"/>
            </a:endParaRPr>
          </a:p>
          <a:p>
            <a:pPr>
              <a:buNone/>
            </a:pPr>
            <a:r>
              <a:rPr lang="en-MY" sz="1400" b="1" dirty="0" smtClean="0">
                <a:latin typeface="Arial" pitchFamily="34" charset="0"/>
                <a:cs typeface="Arial" pitchFamily="34" charset="0"/>
              </a:rPr>
              <a:t>9.	 Stress and coping measurement </a:t>
            </a:r>
          </a:p>
          <a:p>
            <a:pPr lvl="1"/>
            <a:r>
              <a:rPr lang="en-MY" sz="1400" dirty="0" smtClean="0">
                <a:latin typeface="Arial" pitchFamily="34" charset="0"/>
                <a:cs typeface="Arial" pitchFamily="34" charset="0"/>
              </a:rPr>
              <a:t>Analysis of instruments </a:t>
            </a:r>
          </a:p>
          <a:p>
            <a:pPr lvl="1"/>
            <a:r>
              <a:rPr lang="en-MY" sz="1400" dirty="0" smtClean="0">
                <a:latin typeface="Arial" pitchFamily="34" charset="0"/>
                <a:cs typeface="Arial" pitchFamily="34" charset="0"/>
              </a:rPr>
              <a:t>Issues related in measurement </a:t>
            </a:r>
          </a:p>
          <a:p>
            <a:pPr lvl="1"/>
            <a:r>
              <a:rPr lang="en-MY" sz="1400" dirty="0" smtClean="0">
                <a:latin typeface="Arial" pitchFamily="34" charset="0"/>
                <a:cs typeface="Arial" pitchFamily="34" charset="0"/>
              </a:rPr>
              <a:t>Research in related area </a:t>
            </a:r>
          </a:p>
          <a:p>
            <a:pPr lvl="1"/>
            <a:endParaRPr lang="en-MY" sz="1400" dirty="0" smtClean="0">
              <a:latin typeface="Arial" pitchFamily="34" charset="0"/>
              <a:cs typeface="Arial" pitchFamily="34" charset="0"/>
            </a:endParaRPr>
          </a:p>
          <a:p>
            <a:pPr>
              <a:buNone/>
            </a:pPr>
            <a:r>
              <a:rPr lang="en-MY" sz="1400" b="1" dirty="0" smtClean="0">
                <a:latin typeface="Arial" pitchFamily="34" charset="0"/>
                <a:cs typeface="Arial" pitchFamily="34" charset="0"/>
              </a:rPr>
              <a:t>10.	 Preventive Programme </a:t>
            </a:r>
          </a:p>
          <a:p>
            <a:pPr lvl="1"/>
            <a:r>
              <a:rPr lang="en-MY" sz="1400" dirty="0" smtClean="0">
                <a:latin typeface="Arial" pitchFamily="34" charset="0"/>
                <a:cs typeface="Arial" pitchFamily="34" charset="0"/>
              </a:rPr>
              <a:t>Analysis of available programme</a:t>
            </a:r>
          </a:p>
          <a:p>
            <a:pPr lvl="1"/>
            <a:r>
              <a:rPr lang="en-MY" sz="1400" dirty="0" smtClean="0">
                <a:latin typeface="Arial" pitchFamily="34" charset="0"/>
                <a:cs typeface="Arial" pitchFamily="34" charset="0"/>
              </a:rPr>
              <a:t>Purpose of primer </a:t>
            </a:r>
            <a:r>
              <a:rPr lang="en-MY" sz="1400" dirty="0" err="1" smtClean="0">
                <a:latin typeface="Arial" pitchFamily="34" charset="0"/>
                <a:cs typeface="Arial" pitchFamily="34" charset="0"/>
              </a:rPr>
              <a:t>preventation</a:t>
            </a:r>
            <a:endParaRPr lang="en-MY" sz="1400" dirty="0" smtClean="0">
              <a:latin typeface="Arial" pitchFamily="34" charset="0"/>
              <a:cs typeface="Arial" pitchFamily="34" charset="0"/>
            </a:endParaRPr>
          </a:p>
          <a:p>
            <a:pPr lvl="1"/>
            <a:r>
              <a:rPr lang="en-MY" sz="1400" dirty="0" smtClean="0">
                <a:latin typeface="Arial" pitchFamily="34" charset="0"/>
                <a:cs typeface="Arial" pitchFamily="34" charset="0"/>
              </a:rPr>
              <a:t>Programme planning</a:t>
            </a:r>
          </a:p>
          <a:p>
            <a:pPr lvl="1"/>
            <a:r>
              <a:rPr lang="en-MY" sz="1400" dirty="0" smtClean="0">
                <a:latin typeface="Arial" pitchFamily="34" charset="0"/>
                <a:cs typeface="Arial" pitchFamily="34" charset="0"/>
              </a:rPr>
              <a:t> Development of preventive programme</a:t>
            </a:r>
          </a:p>
          <a:p>
            <a:endParaRPr lang="en-MY"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928670"/>
            <a:ext cx="7772400" cy="428628"/>
          </a:xfrm>
        </p:spPr>
        <p:txBody>
          <a:bodyPr>
            <a:noAutofit/>
          </a:bodyPr>
          <a:lstStyle/>
          <a:p>
            <a:r>
              <a:rPr lang="en-MY" sz="4400" b="1" dirty="0" smtClean="0">
                <a:solidFill>
                  <a:schemeClr val="tx1"/>
                </a:solidFill>
                <a:latin typeface="Algerian" pitchFamily="82" charset="0"/>
              </a:rPr>
              <a:t>REFERENCES : </a:t>
            </a:r>
            <a:br>
              <a:rPr lang="en-MY" sz="4400" b="1" dirty="0" smtClean="0">
                <a:solidFill>
                  <a:schemeClr val="tx1"/>
                </a:solidFill>
                <a:latin typeface="Algerian" pitchFamily="82" charset="0"/>
              </a:rPr>
            </a:br>
            <a:endParaRPr lang="en-MY" sz="4400" b="1" dirty="0">
              <a:solidFill>
                <a:schemeClr val="tx1"/>
              </a:solidFill>
              <a:latin typeface="Algerian" pitchFamily="82" charset="0"/>
            </a:endParaRPr>
          </a:p>
        </p:txBody>
      </p:sp>
      <p:sp>
        <p:nvSpPr>
          <p:cNvPr id="3" name="Content Placeholder 2"/>
          <p:cNvSpPr>
            <a:spLocks noGrp="1"/>
          </p:cNvSpPr>
          <p:nvPr>
            <p:ph sz="quarter" idx="1"/>
          </p:nvPr>
        </p:nvSpPr>
        <p:spPr>
          <a:xfrm>
            <a:off x="428596" y="1643050"/>
            <a:ext cx="8215370" cy="4143404"/>
          </a:xfrm>
        </p:spPr>
        <p:txBody>
          <a:bodyPr>
            <a:normAutofit/>
          </a:bodyPr>
          <a:lstStyle/>
          <a:p>
            <a:r>
              <a:rPr lang="en-MY" sz="2000" dirty="0" err="1" smtClean="0"/>
              <a:t>Blonna</a:t>
            </a:r>
            <a:r>
              <a:rPr lang="en-MY" sz="2000" dirty="0" smtClean="0"/>
              <a:t>, R. (2005). Coping with Stress in a Changing World (3rd Edition). London: McGraw-Hill.</a:t>
            </a:r>
          </a:p>
          <a:p>
            <a:r>
              <a:rPr lang="en-MY" sz="2000" dirty="0" smtClean="0"/>
              <a:t>Greenberg, S. (2002). Comprehensive Stress Management (8th Edition). London: </a:t>
            </a:r>
            <a:r>
              <a:rPr lang="en-MY" sz="2000" dirty="0" err="1" smtClean="0"/>
              <a:t>McGrawHill</a:t>
            </a:r>
            <a:r>
              <a:rPr lang="en-MY" sz="2000" dirty="0" smtClean="0"/>
              <a:t>.</a:t>
            </a:r>
          </a:p>
          <a:p>
            <a:r>
              <a:rPr lang="en-MY" sz="2000" dirty="0" err="1" smtClean="0"/>
              <a:t>Hatta</a:t>
            </a:r>
            <a:r>
              <a:rPr lang="en-MY" sz="2000" dirty="0" smtClean="0"/>
              <a:t> </a:t>
            </a:r>
            <a:r>
              <a:rPr lang="en-MY" sz="2000" dirty="0" err="1" smtClean="0"/>
              <a:t>Siddi</a:t>
            </a:r>
            <a:r>
              <a:rPr lang="en-MY" sz="2000" dirty="0" smtClean="0"/>
              <a:t> &amp; </a:t>
            </a:r>
            <a:r>
              <a:rPr lang="en-MY" sz="2000" dirty="0" err="1" smtClean="0"/>
              <a:t>Hatta</a:t>
            </a:r>
            <a:r>
              <a:rPr lang="en-MY" sz="2000" dirty="0" smtClean="0"/>
              <a:t> </a:t>
            </a:r>
            <a:r>
              <a:rPr lang="en-MY" sz="2000" dirty="0" err="1" smtClean="0"/>
              <a:t>Shahrom</a:t>
            </a:r>
            <a:r>
              <a:rPr lang="en-MY" sz="2000" dirty="0" smtClean="0"/>
              <a:t> (2002). </a:t>
            </a:r>
            <a:r>
              <a:rPr lang="en-MY" sz="2000" dirty="0" err="1" smtClean="0"/>
              <a:t>Mengurus</a:t>
            </a:r>
            <a:r>
              <a:rPr lang="en-MY" sz="2000" dirty="0" smtClean="0"/>
              <a:t> </a:t>
            </a:r>
            <a:r>
              <a:rPr lang="en-MY" sz="2000" dirty="0" err="1" smtClean="0"/>
              <a:t>Stres</a:t>
            </a:r>
            <a:r>
              <a:rPr lang="en-MY" sz="2000" dirty="0" smtClean="0"/>
              <a:t>. Kuala Lumpur: </a:t>
            </a:r>
            <a:r>
              <a:rPr lang="en-MY" sz="2000" dirty="0" err="1" smtClean="0"/>
              <a:t>Dewan</a:t>
            </a:r>
            <a:r>
              <a:rPr lang="en-MY" sz="2000" dirty="0" smtClean="0"/>
              <a:t> </a:t>
            </a:r>
            <a:r>
              <a:rPr lang="en-MY" sz="2000" dirty="0" err="1" smtClean="0"/>
              <a:t>Bahasa</a:t>
            </a:r>
            <a:r>
              <a:rPr lang="en-MY" sz="2000" dirty="0" smtClean="0"/>
              <a:t> </a:t>
            </a:r>
            <a:r>
              <a:rPr lang="en-MY" sz="2000" dirty="0" err="1" smtClean="0"/>
              <a:t>dan</a:t>
            </a:r>
            <a:r>
              <a:rPr lang="en-MY" sz="2000" dirty="0" smtClean="0"/>
              <a:t> </a:t>
            </a:r>
            <a:r>
              <a:rPr lang="en-MY" sz="2000" dirty="0" err="1" smtClean="0"/>
              <a:t>Pustaka</a:t>
            </a:r>
            <a:r>
              <a:rPr lang="en-MY" sz="2000" dirty="0" smtClean="0"/>
              <a:t>.</a:t>
            </a:r>
          </a:p>
          <a:p>
            <a:r>
              <a:rPr lang="en-MY" sz="2000" dirty="0" smtClean="0"/>
              <a:t>Linden, W. (2004). Stress Management from Basic Science to Better Practice. London: Sage. </a:t>
            </a:r>
          </a:p>
          <a:p>
            <a:r>
              <a:rPr lang="en-MY" sz="2000" dirty="0" err="1" smtClean="0"/>
              <a:t>McKenry</a:t>
            </a:r>
            <a:r>
              <a:rPr lang="en-MY" sz="2000" dirty="0" smtClean="0"/>
              <a:t>, P. &amp; Price, S. J. (2005). Families and Change: Coping with Stressful Events (3rd Edition). London: Sage.</a:t>
            </a:r>
            <a:endParaRPr lang="en-MY"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Rot="1" noChangeArrowheads="1"/>
          </p:cNvSpPr>
          <p:nvPr>
            <p:ph idx="1"/>
          </p:nvPr>
        </p:nvSpPr>
        <p:spPr>
          <a:xfrm>
            <a:off x="1142976" y="1285860"/>
            <a:ext cx="6786610" cy="3571900"/>
          </a:xfrm>
        </p:spPr>
        <p:txBody>
          <a:bodyPr>
            <a:noAutofit/>
          </a:bodyPr>
          <a:lstStyle/>
          <a:p>
            <a:pPr algn="ctr" eaLnBrk="1" hangingPunct="1">
              <a:buFont typeface="Wingdings" pitchFamily="2" charset="2"/>
              <a:buNone/>
            </a:pPr>
            <a:r>
              <a:rPr lang="en-US" altLang="en-US" sz="9600" b="1" dirty="0" smtClean="0">
                <a:latin typeface="Berlin Sans FB Demi" pitchFamily="34" charset="0"/>
              </a:rPr>
              <a:t>THANK YOU…</a:t>
            </a:r>
          </a:p>
        </p:txBody>
      </p:sp>
    </p:spTree>
    <p:extLst>
      <p:ext uri="{BB962C8B-B14F-4D97-AF65-F5344CB8AC3E}">
        <p14:creationId xmlns:p14="http://schemas.microsoft.com/office/powerpoint/2010/main" val="2257423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Rot="1" noChangeArrowheads="1"/>
          </p:cNvSpPr>
          <p:nvPr>
            <p:ph idx="1"/>
          </p:nvPr>
        </p:nvSpPr>
        <p:spPr>
          <a:xfrm>
            <a:off x="214282" y="428604"/>
            <a:ext cx="7858180" cy="5688632"/>
          </a:xfrm>
        </p:spPr>
        <p:txBody>
          <a:bodyPr>
            <a:normAutofit/>
          </a:bodyPr>
          <a:lstStyle/>
          <a:p>
            <a:pPr marL="274320" indent="-274320" algn="ctr" eaLnBrk="1" fontAlgn="auto" hangingPunct="1">
              <a:spcBef>
                <a:spcPts val="580"/>
              </a:spcBef>
              <a:spcAft>
                <a:spcPts val="0"/>
              </a:spcAft>
              <a:buFont typeface="Wingdings" pitchFamily="2" charset="2"/>
              <a:buNone/>
              <a:defRPr/>
            </a:pPr>
            <a:r>
              <a:rPr lang="en-US" sz="3200" b="1" dirty="0" smtClean="0">
                <a:solidFill>
                  <a:srgbClr val="002060"/>
                </a:solidFill>
                <a:latin typeface="Cambria" pitchFamily="18" charset="0"/>
                <a:ea typeface="Cambria" pitchFamily="18" charset="0"/>
              </a:rPr>
              <a:t>DR. MOHD NAJMI BIN DAUD</a:t>
            </a:r>
          </a:p>
          <a:p>
            <a:pPr marL="274320" indent="-274320" algn="ctr" eaLnBrk="1" fontAlgn="auto" hangingPunct="1">
              <a:spcBef>
                <a:spcPts val="580"/>
              </a:spcBef>
              <a:spcAft>
                <a:spcPts val="0"/>
              </a:spcAft>
              <a:buFont typeface="Wingdings" pitchFamily="2" charset="2"/>
              <a:buNone/>
              <a:defRPr/>
            </a:pPr>
            <a:r>
              <a:rPr lang="en-US" sz="1800" b="1" dirty="0" err="1" smtClean="0">
                <a:solidFill>
                  <a:srgbClr val="002060"/>
                </a:solidFill>
                <a:latin typeface="Cambria" pitchFamily="18" charset="0"/>
                <a:ea typeface="Cambria" pitchFamily="18" charset="0"/>
              </a:rPr>
              <a:t>B.HSc</a:t>
            </a:r>
            <a:r>
              <a:rPr lang="en-US" sz="1800" b="1" dirty="0" smtClean="0">
                <a:solidFill>
                  <a:srgbClr val="002060"/>
                </a:solidFill>
                <a:latin typeface="Cambria" pitchFamily="18" charset="0"/>
                <a:ea typeface="Cambria" pitchFamily="18" charset="0"/>
              </a:rPr>
              <a:t>, </a:t>
            </a:r>
            <a:r>
              <a:rPr lang="en-US" sz="1800" b="1" dirty="0" err="1" smtClean="0">
                <a:solidFill>
                  <a:srgbClr val="002060"/>
                </a:solidFill>
                <a:latin typeface="Cambria" pitchFamily="18" charset="0"/>
                <a:ea typeface="Cambria" pitchFamily="18" charset="0"/>
              </a:rPr>
              <a:t>M.HSc</a:t>
            </a:r>
            <a:r>
              <a:rPr lang="en-US" sz="1800" b="1" dirty="0" smtClean="0">
                <a:solidFill>
                  <a:srgbClr val="002060"/>
                </a:solidFill>
                <a:latin typeface="Cambria" pitchFamily="18" charset="0"/>
                <a:ea typeface="Cambria" pitchFamily="18" charset="0"/>
              </a:rPr>
              <a:t> (Clinical Psychology), IIUM, PhD (Psychology), Massey, NZ</a:t>
            </a:r>
          </a:p>
          <a:p>
            <a:pPr marL="274320" indent="-274320" algn="ctr" eaLnBrk="1" fontAlgn="auto" hangingPunct="1">
              <a:spcBef>
                <a:spcPts val="580"/>
              </a:spcBef>
              <a:spcAft>
                <a:spcPts val="0"/>
              </a:spcAft>
              <a:buFont typeface="Wingdings" pitchFamily="2" charset="2"/>
              <a:buNone/>
              <a:defRPr/>
            </a:pPr>
            <a:endParaRPr lang="en-US" sz="1600" i="1" dirty="0" smtClean="0">
              <a:solidFill>
                <a:srgbClr val="002060"/>
              </a:solidFill>
              <a:latin typeface="Cambria" pitchFamily="18" charset="0"/>
              <a:ea typeface="Cambria" pitchFamily="18" charset="0"/>
            </a:endParaRPr>
          </a:p>
          <a:p>
            <a:pPr marL="274320" indent="-274320" algn="ctr" eaLnBrk="1" fontAlgn="auto" hangingPunct="1">
              <a:spcBef>
                <a:spcPts val="580"/>
              </a:spcBef>
              <a:spcAft>
                <a:spcPts val="0"/>
              </a:spcAft>
              <a:buFont typeface="Wingdings" pitchFamily="2" charset="2"/>
              <a:buNone/>
              <a:defRPr/>
            </a:pPr>
            <a:endParaRPr lang="en-US" sz="1600" i="1" dirty="0">
              <a:solidFill>
                <a:srgbClr val="002060"/>
              </a:solidFill>
              <a:latin typeface="Cambria" pitchFamily="18" charset="0"/>
              <a:ea typeface="Cambria" pitchFamily="18" charset="0"/>
            </a:endParaRPr>
          </a:p>
          <a:p>
            <a:pPr marL="274320" indent="-274320" algn="ctr" eaLnBrk="1" fontAlgn="auto" hangingPunct="1">
              <a:spcBef>
                <a:spcPts val="580"/>
              </a:spcBef>
              <a:spcAft>
                <a:spcPts val="0"/>
              </a:spcAft>
              <a:buFont typeface="Wingdings" pitchFamily="2" charset="2"/>
              <a:buNone/>
              <a:defRPr/>
            </a:pPr>
            <a:endParaRPr lang="en-US" sz="1600" i="1" dirty="0" smtClean="0">
              <a:solidFill>
                <a:srgbClr val="002060"/>
              </a:solidFill>
              <a:latin typeface="Cambria" pitchFamily="18" charset="0"/>
              <a:ea typeface="Cambria" pitchFamily="18" charset="0"/>
            </a:endParaRPr>
          </a:p>
          <a:p>
            <a:pPr marL="274320" indent="-274320" eaLnBrk="1" fontAlgn="auto" hangingPunct="1">
              <a:spcBef>
                <a:spcPts val="580"/>
              </a:spcBef>
              <a:spcAft>
                <a:spcPts val="0"/>
              </a:spcAft>
              <a:buFont typeface="Wingdings" pitchFamily="2" charset="2"/>
              <a:buNone/>
              <a:defRPr/>
            </a:pPr>
            <a:r>
              <a:rPr lang="en-US" sz="1800" b="1" dirty="0" smtClean="0">
                <a:solidFill>
                  <a:schemeClr val="tx1"/>
                </a:solidFill>
                <a:latin typeface="Cambria" pitchFamily="18" charset="0"/>
                <a:ea typeface="Cambria" pitchFamily="18" charset="0"/>
              </a:rPr>
              <a:t>E-mail</a:t>
            </a:r>
            <a:r>
              <a:rPr lang="en-US" sz="1800" b="1" dirty="0">
                <a:solidFill>
                  <a:schemeClr val="tx1"/>
                </a:solidFill>
                <a:latin typeface="Cambria" pitchFamily="18" charset="0"/>
                <a:ea typeface="Cambria" pitchFamily="18" charset="0"/>
              </a:rPr>
              <a:t>: </a:t>
            </a:r>
          </a:p>
          <a:p>
            <a:pPr marL="274320" indent="-274320" eaLnBrk="1" fontAlgn="auto" hangingPunct="1">
              <a:spcBef>
                <a:spcPts val="580"/>
              </a:spcBef>
              <a:spcAft>
                <a:spcPts val="0"/>
              </a:spcAft>
              <a:buFont typeface="Wingdings" pitchFamily="2" charset="2"/>
              <a:buNone/>
              <a:defRPr/>
            </a:pPr>
            <a:r>
              <a:rPr lang="en-US" sz="1800" i="1" dirty="0" smtClean="0">
                <a:latin typeface="Cambria" pitchFamily="18" charset="0"/>
                <a:ea typeface="Cambria" pitchFamily="18" charset="0"/>
                <a:hlinkClick r:id="rId2"/>
              </a:rPr>
              <a:t>najmi@upm.edu.my</a:t>
            </a:r>
            <a:endParaRPr lang="en-US" sz="1800" i="1" dirty="0">
              <a:latin typeface="Cambria" pitchFamily="18" charset="0"/>
              <a:ea typeface="Cambria" pitchFamily="18" charset="0"/>
            </a:endParaRPr>
          </a:p>
          <a:p>
            <a:pPr marL="274320" indent="-274320" eaLnBrk="1" fontAlgn="auto" hangingPunct="1">
              <a:spcBef>
                <a:spcPts val="580"/>
              </a:spcBef>
              <a:spcAft>
                <a:spcPts val="0"/>
              </a:spcAft>
              <a:buFont typeface="Wingdings" pitchFamily="2" charset="2"/>
              <a:buNone/>
              <a:defRPr/>
            </a:pPr>
            <a:r>
              <a:rPr lang="en-US" sz="1800" i="1" dirty="0">
                <a:latin typeface="Cambria" pitchFamily="18" charset="0"/>
                <a:ea typeface="Cambria" pitchFamily="18" charset="0"/>
                <a:hlinkClick r:id="rId3"/>
              </a:rPr>
              <a:t>najmi1108@yahoo.com</a:t>
            </a:r>
            <a:r>
              <a:rPr lang="en-US" sz="1800" i="1" dirty="0">
                <a:latin typeface="Cambria" pitchFamily="18" charset="0"/>
                <a:ea typeface="Cambria" pitchFamily="18" charset="0"/>
              </a:rPr>
              <a:t> </a:t>
            </a:r>
          </a:p>
          <a:p>
            <a:pPr marL="274320" indent="-274320" eaLnBrk="1" fontAlgn="auto" hangingPunct="1">
              <a:spcBef>
                <a:spcPts val="580"/>
              </a:spcBef>
              <a:spcAft>
                <a:spcPts val="0"/>
              </a:spcAft>
              <a:buFont typeface="Wingdings" pitchFamily="2" charset="2"/>
              <a:buNone/>
              <a:defRPr/>
            </a:pPr>
            <a:endParaRPr lang="en-US" sz="1800" dirty="0">
              <a:solidFill>
                <a:srgbClr val="0070C0"/>
              </a:solidFill>
              <a:latin typeface="Cambria" pitchFamily="18" charset="0"/>
              <a:ea typeface="Cambria" pitchFamily="18" charset="0"/>
            </a:endParaRPr>
          </a:p>
          <a:p>
            <a:pPr marL="274320" indent="-274320" eaLnBrk="1" fontAlgn="auto" hangingPunct="1">
              <a:spcBef>
                <a:spcPts val="580"/>
              </a:spcBef>
              <a:spcAft>
                <a:spcPts val="0"/>
              </a:spcAft>
              <a:buFont typeface="Wingdings" pitchFamily="2" charset="2"/>
              <a:buNone/>
              <a:defRPr/>
            </a:pPr>
            <a:endParaRPr lang="en-US" sz="1800" dirty="0">
              <a:solidFill>
                <a:srgbClr val="0070C0"/>
              </a:solidFill>
              <a:latin typeface="Cambria" pitchFamily="18" charset="0"/>
              <a:ea typeface="Cambria" pitchFamily="18" charset="0"/>
            </a:endParaRPr>
          </a:p>
          <a:p>
            <a:pPr marL="274320" indent="-274320" eaLnBrk="1" fontAlgn="auto" hangingPunct="1">
              <a:spcBef>
                <a:spcPts val="580"/>
              </a:spcBef>
              <a:spcAft>
                <a:spcPts val="0"/>
              </a:spcAft>
              <a:buFont typeface="Wingdings" pitchFamily="2" charset="2"/>
              <a:buNone/>
              <a:defRPr/>
            </a:pPr>
            <a:r>
              <a:rPr lang="en-US" sz="1800" b="1" dirty="0" smtClean="0">
                <a:solidFill>
                  <a:schemeClr val="tx1"/>
                </a:solidFill>
                <a:latin typeface="Cambria" pitchFamily="18" charset="0"/>
                <a:ea typeface="Cambria" pitchFamily="18" charset="0"/>
              </a:rPr>
              <a:t>Room:</a:t>
            </a:r>
            <a:endParaRPr lang="en-US" sz="1800" b="1" dirty="0">
              <a:solidFill>
                <a:schemeClr val="tx1"/>
              </a:solidFill>
              <a:latin typeface="Cambria" pitchFamily="18" charset="0"/>
              <a:ea typeface="Cambria" pitchFamily="18" charset="0"/>
            </a:endParaRPr>
          </a:p>
          <a:p>
            <a:pPr>
              <a:spcBef>
                <a:spcPts val="580"/>
              </a:spcBef>
              <a:buNone/>
              <a:defRPr/>
            </a:pPr>
            <a:r>
              <a:rPr lang="en-US" sz="1800" dirty="0" smtClean="0">
                <a:solidFill>
                  <a:schemeClr val="tx1"/>
                </a:solidFill>
                <a:latin typeface="Cambria" pitchFamily="18" charset="0"/>
                <a:ea typeface="Cambria" pitchFamily="18" charset="0"/>
              </a:rPr>
              <a:t>Room 3</a:t>
            </a:r>
            <a:r>
              <a:rPr lang="en-US" sz="1800" dirty="0">
                <a:solidFill>
                  <a:schemeClr val="tx1"/>
                </a:solidFill>
                <a:latin typeface="Cambria" pitchFamily="18" charset="0"/>
                <a:ea typeface="Cambria" pitchFamily="18" charset="0"/>
              </a:rPr>
              <a:t>, </a:t>
            </a:r>
            <a:endParaRPr lang="en-US" sz="1800" dirty="0" smtClean="0">
              <a:solidFill>
                <a:schemeClr val="tx1"/>
              </a:solidFill>
              <a:latin typeface="Cambria" pitchFamily="18" charset="0"/>
              <a:ea typeface="Cambria" pitchFamily="18" charset="0"/>
            </a:endParaRPr>
          </a:p>
          <a:p>
            <a:pPr>
              <a:spcBef>
                <a:spcPts val="580"/>
              </a:spcBef>
              <a:buNone/>
              <a:defRPr/>
            </a:pPr>
            <a:r>
              <a:rPr lang="en-MY" sz="1800" dirty="0" smtClean="0">
                <a:latin typeface="Cambria" pitchFamily="18" charset="0"/>
                <a:ea typeface="Cambria" pitchFamily="18" charset="0"/>
              </a:rPr>
              <a:t>Department of Human Development and </a:t>
            </a:r>
          </a:p>
          <a:p>
            <a:pPr>
              <a:spcBef>
                <a:spcPts val="580"/>
              </a:spcBef>
              <a:buNone/>
              <a:defRPr/>
            </a:pPr>
            <a:r>
              <a:rPr lang="en-MY" sz="1800" dirty="0" smtClean="0">
                <a:latin typeface="Cambria" pitchFamily="18" charset="0"/>
                <a:ea typeface="Cambria" pitchFamily="18" charset="0"/>
              </a:rPr>
              <a:t>Family Studies,</a:t>
            </a:r>
          </a:p>
          <a:p>
            <a:pPr>
              <a:spcBef>
                <a:spcPts val="580"/>
              </a:spcBef>
              <a:buNone/>
              <a:defRPr/>
            </a:pPr>
            <a:r>
              <a:rPr lang="en-MY" sz="1800" dirty="0" smtClean="0">
                <a:solidFill>
                  <a:schemeClr val="tx1"/>
                </a:solidFill>
                <a:latin typeface="Cambria" pitchFamily="18" charset="0"/>
                <a:ea typeface="Cambria" pitchFamily="18" charset="0"/>
              </a:rPr>
              <a:t>Faculty of Human Ecology, UPM</a:t>
            </a:r>
            <a:endParaRPr lang="en-US" sz="1800" dirty="0">
              <a:solidFill>
                <a:schemeClr val="tx1"/>
              </a:solidFill>
              <a:latin typeface="Cambria" pitchFamily="18" charset="0"/>
              <a:ea typeface="Cambria" pitchFamily="18" charset="0"/>
            </a:endParaRPr>
          </a:p>
        </p:txBody>
      </p:sp>
      <p:pic>
        <p:nvPicPr>
          <p:cNvPr id="2" name="Picture 1"/>
          <p:cNvPicPr>
            <a:picLocks noChangeAspect="1"/>
          </p:cNvPicPr>
          <p:nvPr/>
        </p:nvPicPr>
        <p:blipFill>
          <a:blip r:embed="rId4"/>
          <a:stretch>
            <a:fillRect/>
          </a:stretch>
        </p:blipFill>
        <p:spPr>
          <a:xfrm>
            <a:off x="4499992" y="1933197"/>
            <a:ext cx="3225205" cy="3848257"/>
          </a:xfrm>
          <a:prstGeom prst="rect">
            <a:avLst/>
          </a:prstGeom>
        </p:spPr>
      </p:pic>
    </p:spTree>
    <p:extLst>
      <p:ext uri="{BB962C8B-B14F-4D97-AF65-F5344CB8AC3E}">
        <p14:creationId xmlns:p14="http://schemas.microsoft.com/office/powerpoint/2010/main" val="2762846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Rot="1" noChangeArrowheads="1"/>
          </p:cNvSpPr>
          <p:nvPr>
            <p:ph idx="1"/>
          </p:nvPr>
        </p:nvSpPr>
        <p:spPr>
          <a:xfrm>
            <a:off x="285720" y="1357298"/>
            <a:ext cx="8229600" cy="4733603"/>
          </a:xfrm>
        </p:spPr>
        <p:txBody>
          <a:bodyPr>
            <a:noAutofit/>
          </a:bodyPr>
          <a:lstStyle/>
          <a:p>
            <a:pPr algn="ctr" eaLnBrk="1" hangingPunct="1">
              <a:buFont typeface="Wingdings" pitchFamily="2" charset="2"/>
              <a:buNone/>
            </a:pPr>
            <a:r>
              <a:rPr lang="en-US" altLang="en-US" sz="2400" b="1" i="1" dirty="0" smtClean="0">
                <a:solidFill>
                  <a:schemeClr val="tx1"/>
                </a:solidFill>
                <a:latin typeface="Cambria" pitchFamily="18" charset="0"/>
                <a:ea typeface="Cambria" pitchFamily="18" charset="0"/>
              </a:rPr>
              <a:t>Class Time:</a:t>
            </a:r>
          </a:p>
          <a:p>
            <a:pPr algn="ctr" eaLnBrk="1" hangingPunct="1">
              <a:buFont typeface="Wingdings" pitchFamily="2" charset="2"/>
              <a:buNone/>
            </a:pPr>
            <a:r>
              <a:rPr lang="en-US" altLang="en-US" sz="2400" dirty="0" smtClean="0">
                <a:solidFill>
                  <a:schemeClr val="tx1"/>
                </a:solidFill>
                <a:latin typeface="Cambria" pitchFamily="18" charset="0"/>
                <a:ea typeface="Cambria" pitchFamily="18" charset="0"/>
              </a:rPr>
              <a:t>Wednesday: 12.00 pm – 2.00 pm</a:t>
            </a:r>
          </a:p>
          <a:p>
            <a:pPr algn="ctr" eaLnBrk="1" hangingPunct="1">
              <a:buFont typeface="Wingdings" pitchFamily="2" charset="2"/>
              <a:buNone/>
            </a:pPr>
            <a:r>
              <a:rPr lang="en-US" altLang="en-US" sz="2400" dirty="0" smtClean="0">
                <a:solidFill>
                  <a:schemeClr val="tx1"/>
                </a:solidFill>
                <a:latin typeface="Cambria" pitchFamily="18" charset="0"/>
                <a:ea typeface="Cambria" pitchFamily="18" charset="0"/>
              </a:rPr>
              <a:t>Friday: 9.00 </a:t>
            </a:r>
            <a:r>
              <a:rPr lang="en-US" altLang="en-US" dirty="0" smtClean="0">
                <a:latin typeface="Cambria" pitchFamily="18" charset="0"/>
                <a:ea typeface="Cambria" pitchFamily="18" charset="0"/>
              </a:rPr>
              <a:t>a</a:t>
            </a:r>
            <a:r>
              <a:rPr lang="en-US" altLang="en-US" sz="2400" dirty="0" smtClean="0">
                <a:solidFill>
                  <a:schemeClr val="tx1"/>
                </a:solidFill>
                <a:latin typeface="Cambria" pitchFamily="18" charset="0"/>
                <a:ea typeface="Cambria" pitchFamily="18" charset="0"/>
              </a:rPr>
              <a:t>m – 10.00 </a:t>
            </a:r>
            <a:r>
              <a:rPr lang="en-US" altLang="en-US" dirty="0" smtClean="0">
                <a:latin typeface="Cambria" pitchFamily="18" charset="0"/>
                <a:ea typeface="Cambria" pitchFamily="18" charset="0"/>
              </a:rPr>
              <a:t>a</a:t>
            </a:r>
            <a:r>
              <a:rPr lang="en-US" altLang="en-US" sz="2400" dirty="0" smtClean="0">
                <a:solidFill>
                  <a:schemeClr val="tx1"/>
                </a:solidFill>
                <a:latin typeface="Cambria" pitchFamily="18" charset="0"/>
                <a:ea typeface="Cambria" pitchFamily="18" charset="0"/>
              </a:rPr>
              <a:t>m</a:t>
            </a:r>
          </a:p>
          <a:p>
            <a:pPr algn="ctr" eaLnBrk="1" hangingPunct="1">
              <a:buFont typeface="Wingdings" pitchFamily="2" charset="2"/>
              <a:buNone/>
            </a:pPr>
            <a:endParaRPr lang="en-US" altLang="en-US" sz="2400" dirty="0" smtClean="0">
              <a:solidFill>
                <a:schemeClr val="tx1"/>
              </a:solidFill>
              <a:latin typeface="Cambria" pitchFamily="18" charset="0"/>
              <a:ea typeface="Cambria" pitchFamily="18" charset="0"/>
            </a:endParaRPr>
          </a:p>
          <a:p>
            <a:pPr algn="ctr" eaLnBrk="1" hangingPunct="1">
              <a:buFont typeface="Wingdings" pitchFamily="2" charset="2"/>
              <a:buNone/>
            </a:pPr>
            <a:r>
              <a:rPr lang="en-US" altLang="en-US" sz="2400" b="1" i="1" dirty="0" smtClean="0">
                <a:solidFill>
                  <a:schemeClr val="tx1"/>
                </a:solidFill>
                <a:latin typeface="Cambria" pitchFamily="18" charset="0"/>
                <a:ea typeface="Cambria" pitchFamily="18" charset="0"/>
              </a:rPr>
              <a:t>Consultation Hours:</a:t>
            </a:r>
          </a:p>
          <a:p>
            <a:pPr algn="ctr">
              <a:buNone/>
            </a:pPr>
            <a:r>
              <a:rPr lang="en-MY" altLang="en-US" sz="2400" dirty="0" smtClean="0">
                <a:solidFill>
                  <a:schemeClr val="tx1"/>
                </a:solidFill>
                <a:latin typeface="Cambria" pitchFamily="18" charset="0"/>
                <a:ea typeface="Cambria" pitchFamily="18" charset="0"/>
              </a:rPr>
              <a:t>Tuesday &amp; Thursday</a:t>
            </a:r>
            <a:endParaRPr lang="en-MY" altLang="en-US" sz="2400" dirty="0">
              <a:solidFill>
                <a:schemeClr val="tx1"/>
              </a:solidFill>
              <a:latin typeface="Cambria" pitchFamily="18" charset="0"/>
              <a:ea typeface="Cambria" pitchFamily="18" charset="0"/>
            </a:endParaRPr>
          </a:p>
          <a:p>
            <a:pPr algn="ctr">
              <a:buNone/>
            </a:pPr>
            <a:r>
              <a:rPr lang="en-MY" altLang="en-US" sz="2400" dirty="0">
                <a:solidFill>
                  <a:schemeClr val="tx1"/>
                </a:solidFill>
                <a:latin typeface="Cambria" pitchFamily="18" charset="0"/>
                <a:ea typeface="Cambria" pitchFamily="18" charset="0"/>
              </a:rPr>
              <a:t>10.00 am - </a:t>
            </a:r>
            <a:r>
              <a:rPr lang="en-MY" altLang="en-US" sz="2400" dirty="0" smtClean="0">
                <a:solidFill>
                  <a:schemeClr val="tx1"/>
                </a:solidFill>
                <a:latin typeface="Cambria" pitchFamily="18" charset="0"/>
                <a:ea typeface="Cambria" pitchFamily="18" charset="0"/>
              </a:rPr>
              <a:t>1.00 </a:t>
            </a:r>
            <a:r>
              <a:rPr lang="en-MY" altLang="en-US" sz="2400" dirty="0">
                <a:solidFill>
                  <a:schemeClr val="tx1"/>
                </a:solidFill>
                <a:latin typeface="Cambria" pitchFamily="18" charset="0"/>
                <a:ea typeface="Cambria" pitchFamily="18" charset="0"/>
              </a:rPr>
              <a:t>pm</a:t>
            </a:r>
          </a:p>
          <a:p>
            <a:pPr algn="ctr" eaLnBrk="1" hangingPunct="1">
              <a:buFont typeface="Wingdings" pitchFamily="2" charset="2"/>
              <a:buNone/>
            </a:pPr>
            <a:r>
              <a:rPr lang="en-US" altLang="en-US" sz="2400" dirty="0" smtClean="0">
                <a:solidFill>
                  <a:schemeClr val="tx1"/>
                </a:solidFill>
                <a:latin typeface="Cambria" pitchFamily="18" charset="0"/>
                <a:ea typeface="Cambria" pitchFamily="18" charset="0"/>
              </a:rPr>
              <a:t>(Room 3, JPMPK) or online (depends of the situation)</a:t>
            </a:r>
          </a:p>
        </p:txBody>
      </p:sp>
      <p:sp>
        <p:nvSpPr>
          <p:cNvPr id="2" name="TextBox 1"/>
          <p:cNvSpPr txBox="1"/>
          <p:nvPr/>
        </p:nvSpPr>
        <p:spPr>
          <a:xfrm>
            <a:off x="500034" y="357166"/>
            <a:ext cx="7990038" cy="584775"/>
          </a:xfrm>
          <a:prstGeom prst="rect">
            <a:avLst/>
          </a:prstGeom>
          <a:noFill/>
        </p:spPr>
        <p:txBody>
          <a:bodyPr wrap="square">
            <a:spAutoFit/>
          </a:bodyPr>
          <a:lstStyle/>
          <a:p>
            <a:pPr algn="ctr" eaLnBrk="0" fontAlgn="base" hangingPunct="0">
              <a:spcBef>
                <a:spcPct val="0"/>
              </a:spcBef>
              <a:spcAft>
                <a:spcPct val="0"/>
              </a:spcAft>
              <a:defRPr/>
            </a:pPr>
            <a:r>
              <a:rPr lang="en-US" sz="3200" b="1" dirty="0">
                <a:solidFill>
                  <a:prstClr val="black"/>
                </a:solidFill>
                <a:latin typeface="Cambria" pitchFamily="18" charset="0"/>
                <a:ea typeface="Cambria" pitchFamily="18" charset="0"/>
                <a:cs typeface="Aharoni" pitchFamily="2" charset="-79"/>
              </a:rPr>
              <a:t>Class Schedule and Consultation Hours</a:t>
            </a:r>
            <a:endParaRPr lang="ms-MY" sz="3200" b="1" dirty="0">
              <a:solidFill>
                <a:prstClr val="black"/>
              </a:solidFill>
              <a:latin typeface="Cambria" pitchFamily="18" charset="0"/>
              <a:ea typeface="Cambria" pitchFamily="18" charset="0"/>
              <a:cs typeface="Aharoni" pitchFamily="2" charset="-79"/>
            </a:endParaRPr>
          </a:p>
        </p:txBody>
      </p:sp>
      <p:pic>
        <p:nvPicPr>
          <p:cNvPr id="4" name="Picture 3" descr="download (1).jpg"/>
          <p:cNvPicPr>
            <a:picLocks noChangeAspect="1"/>
          </p:cNvPicPr>
          <p:nvPr/>
        </p:nvPicPr>
        <p:blipFill>
          <a:blip r:embed="rId2"/>
          <a:stretch>
            <a:fillRect/>
          </a:stretch>
        </p:blipFill>
        <p:spPr>
          <a:xfrm rot="1112947">
            <a:off x="6756736" y="1470883"/>
            <a:ext cx="928260" cy="1311352"/>
          </a:xfrm>
          <a:prstGeom prst="rect">
            <a:avLst/>
          </a:prstGeom>
        </p:spPr>
      </p:pic>
      <p:pic>
        <p:nvPicPr>
          <p:cNvPr id="5" name="Picture 4" descr="sprechzeiten_2_en.jpg"/>
          <p:cNvPicPr>
            <a:picLocks noChangeAspect="1"/>
          </p:cNvPicPr>
          <p:nvPr/>
        </p:nvPicPr>
        <p:blipFill>
          <a:blip r:embed="rId3"/>
          <a:srcRect l="15592" t="6716"/>
          <a:stretch>
            <a:fillRect/>
          </a:stretch>
        </p:blipFill>
        <p:spPr>
          <a:xfrm rot="20588165">
            <a:off x="395094" y="3277336"/>
            <a:ext cx="2066627" cy="1060396"/>
          </a:xfrm>
          <a:prstGeom prst="rect">
            <a:avLst/>
          </a:prstGeom>
        </p:spPr>
      </p:pic>
    </p:spTree>
    <p:extLst>
      <p:ext uri="{BB962C8B-B14F-4D97-AF65-F5344CB8AC3E}">
        <p14:creationId xmlns:p14="http://schemas.microsoft.com/office/powerpoint/2010/main" val="3532451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928662" y="214290"/>
            <a:ext cx="5143536" cy="830032"/>
          </a:xfrm>
        </p:spPr>
        <p:txBody>
          <a:bodyPr>
            <a:noAutofit/>
          </a:bodyPr>
          <a:lstStyle/>
          <a:p>
            <a:pPr eaLnBrk="1" hangingPunct="1"/>
            <a:r>
              <a:rPr lang="en-US" altLang="en-US" sz="5400" b="1" dirty="0" smtClean="0">
                <a:solidFill>
                  <a:schemeClr val="tx1"/>
                </a:solidFill>
                <a:latin typeface="Baskerville Old Face" pitchFamily="18" charset="0"/>
              </a:rPr>
              <a:t>ASSESSMENT</a:t>
            </a:r>
          </a:p>
        </p:txBody>
      </p:sp>
      <p:sp>
        <p:nvSpPr>
          <p:cNvPr id="10243" name="Rectangle 3"/>
          <p:cNvSpPr>
            <a:spLocks noGrp="1" noRot="1" noChangeArrowheads="1"/>
          </p:cNvSpPr>
          <p:nvPr>
            <p:ph sz="quarter" idx="1"/>
          </p:nvPr>
        </p:nvSpPr>
        <p:spPr>
          <a:xfrm>
            <a:off x="500034" y="1714488"/>
            <a:ext cx="7286676" cy="3603820"/>
          </a:xfrm>
        </p:spPr>
        <p:txBody>
          <a:bodyPr>
            <a:normAutofit lnSpcReduction="10000"/>
          </a:bodyPr>
          <a:lstStyle/>
          <a:p>
            <a:r>
              <a:rPr lang="en-US" altLang="en-US" b="1" dirty="0" smtClean="0">
                <a:solidFill>
                  <a:schemeClr val="tx1"/>
                </a:solidFill>
                <a:latin typeface="Cambria" pitchFamily="18" charset="0"/>
                <a:ea typeface="Cambria" pitchFamily="18" charset="0"/>
              </a:rPr>
              <a:t>Assignment &amp; Test = 60%</a:t>
            </a:r>
          </a:p>
          <a:p>
            <a:pPr eaLnBrk="1" hangingPunct="1">
              <a:buFont typeface="Wingdings" pitchFamily="2" charset="2"/>
              <a:buNone/>
            </a:pPr>
            <a:r>
              <a:rPr lang="en-US" altLang="en-US" dirty="0" smtClean="0">
                <a:solidFill>
                  <a:schemeClr val="tx1"/>
                </a:solidFill>
                <a:latin typeface="Cambria" pitchFamily="18" charset="0"/>
                <a:ea typeface="Cambria" pitchFamily="18" charset="0"/>
              </a:rPr>
              <a:t>	- Test (20%)</a:t>
            </a:r>
          </a:p>
          <a:p>
            <a:pPr eaLnBrk="1" hangingPunct="1">
              <a:buFont typeface="Wingdings" pitchFamily="2" charset="2"/>
              <a:buNone/>
            </a:pPr>
            <a:r>
              <a:rPr lang="en-US" altLang="en-US" dirty="0" smtClean="0">
                <a:solidFill>
                  <a:schemeClr val="tx1"/>
                </a:solidFill>
                <a:latin typeface="Cambria" pitchFamily="18" charset="0"/>
                <a:ea typeface="Cambria" pitchFamily="18" charset="0"/>
              </a:rPr>
              <a:t>	-</a:t>
            </a:r>
            <a:r>
              <a:rPr lang="en-US" altLang="en-US" i="1" dirty="0" smtClean="0">
                <a:solidFill>
                  <a:schemeClr val="tx1"/>
                </a:solidFill>
                <a:latin typeface="Cambria" pitchFamily="18" charset="0"/>
                <a:ea typeface="Cambria" pitchFamily="18" charset="0"/>
              </a:rPr>
              <a:t> </a:t>
            </a:r>
            <a:r>
              <a:rPr lang="en-US" altLang="en-US" dirty="0" smtClean="0">
                <a:solidFill>
                  <a:schemeClr val="tx1"/>
                </a:solidFill>
                <a:latin typeface="Cambria" pitchFamily="18" charset="0"/>
                <a:ea typeface="Cambria" pitchFamily="18" charset="0"/>
              </a:rPr>
              <a:t>Report writing (20%)</a:t>
            </a:r>
          </a:p>
          <a:p>
            <a:pPr eaLnBrk="1" hangingPunct="1">
              <a:buFont typeface="Wingdings" pitchFamily="2" charset="2"/>
              <a:buNone/>
            </a:pPr>
            <a:r>
              <a:rPr lang="en-US" altLang="en-US" dirty="0" smtClean="0">
                <a:solidFill>
                  <a:schemeClr val="tx1"/>
                </a:solidFill>
                <a:latin typeface="Cambria" pitchFamily="18" charset="0"/>
                <a:ea typeface="Cambria" pitchFamily="18" charset="0"/>
              </a:rPr>
              <a:t>	- Presentation (10%)</a:t>
            </a:r>
          </a:p>
          <a:p>
            <a:pPr eaLnBrk="1" hangingPunct="1">
              <a:buFont typeface="Wingdings" pitchFamily="2" charset="2"/>
              <a:buNone/>
            </a:pPr>
            <a:r>
              <a:rPr lang="en-US" altLang="en-US" dirty="0" smtClean="0">
                <a:solidFill>
                  <a:schemeClr val="tx1"/>
                </a:solidFill>
                <a:latin typeface="Cambria" pitchFamily="18" charset="0"/>
                <a:ea typeface="Cambria" pitchFamily="18" charset="0"/>
              </a:rPr>
              <a:t>	- Quiz (10%)</a:t>
            </a:r>
          </a:p>
          <a:p>
            <a:pPr eaLnBrk="1" hangingPunct="1">
              <a:buFont typeface="Wingdings" pitchFamily="2" charset="2"/>
              <a:buNone/>
            </a:pPr>
            <a:endParaRPr lang="en-US" altLang="en-US" dirty="0" smtClean="0">
              <a:solidFill>
                <a:schemeClr val="tx1"/>
              </a:solidFill>
              <a:latin typeface="Cambria" pitchFamily="18" charset="0"/>
              <a:ea typeface="Cambria" pitchFamily="18" charset="0"/>
            </a:endParaRPr>
          </a:p>
          <a:p>
            <a:pPr eaLnBrk="1" hangingPunct="1"/>
            <a:r>
              <a:rPr lang="en-US" altLang="en-US" b="1" dirty="0" smtClean="0">
                <a:solidFill>
                  <a:schemeClr val="tx1"/>
                </a:solidFill>
                <a:latin typeface="Cambria" pitchFamily="18" charset="0"/>
                <a:ea typeface="Cambria" pitchFamily="18" charset="0"/>
              </a:rPr>
              <a:t>Final examination = 40%</a:t>
            </a:r>
          </a:p>
        </p:txBody>
      </p:sp>
      <p:pic>
        <p:nvPicPr>
          <p:cNvPr id="4" name="Picture 3" descr="Evaluating-Candidates-Through-Skills-Assessment-thumb-1.png"/>
          <p:cNvPicPr>
            <a:picLocks noChangeAspect="1"/>
          </p:cNvPicPr>
          <p:nvPr/>
        </p:nvPicPr>
        <p:blipFill>
          <a:blip r:embed="rId2"/>
          <a:srcRect l="18378" t="18750" r="18378"/>
          <a:stretch>
            <a:fillRect/>
          </a:stretch>
        </p:blipFill>
        <p:spPr>
          <a:xfrm rot="769175">
            <a:off x="6843016" y="347733"/>
            <a:ext cx="2001504" cy="1377500"/>
          </a:xfrm>
          <a:prstGeom prst="rect">
            <a:avLst/>
          </a:prstGeom>
        </p:spPr>
      </p:pic>
    </p:spTree>
    <p:extLst>
      <p:ext uri="{BB962C8B-B14F-4D97-AF65-F5344CB8AC3E}">
        <p14:creationId xmlns:p14="http://schemas.microsoft.com/office/powerpoint/2010/main" val="1582390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Rot="1" noChangeArrowheads="1"/>
          </p:cNvSpPr>
          <p:nvPr>
            <p:ph idx="1"/>
          </p:nvPr>
        </p:nvSpPr>
        <p:spPr>
          <a:xfrm>
            <a:off x="838200" y="2276872"/>
            <a:ext cx="8007350" cy="3600400"/>
          </a:xfrm>
        </p:spPr>
        <p:txBody>
          <a:bodyPr>
            <a:normAutofit/>
          </a:bodyPr>
          <a:lstStyle/>
          <a:p>
            <a:pPr marL="274320" indent="-274320" eaLnBrk="1" fontAlgn="auto" hangingPunct="1">
              <a:lnSpc>
                <a:spcPct val="80000"/>
              </a:lnSpc>
              <a:spcBef>
                <a:spcPts val="580"/>
              </a:spcBef>
              <a:spcAft>
                <a:spcPts val="0"/>
              </a:spcAft>
              <a:buFont typeface="Wingdings 2"/>
              <a:buChar char=""/>
              <a:defRPr/>
            </a:pPr>
            <a:r>
              <a:rPr lang="en-US" sz="2400" b="1" dirty="0" smtClean="0">
                <a:solidFill>
                  <a:schemeClr val="tx1"/>
                </a:solidFill>
              </a:rPr>
              <a:t>9</a:t>
            </a:r>
            <a:r>
              <a:rPr lang="en-US" sz="2400" b="1" baseline="30000" dirty="0" smtClean="0">
                <a:solidFill>
                  <a:schemeClr val="tx1"/>
                </a:solidFill>
              </a:rPr>
              <a:t>th</a:t>
            </a:r>
            <a:r>
              <a:rPr lang="en-US" sz="2400" b="1" dirty="0" smtClean="0">
                <a:solidFill>
                  <a:schemeClr val="tx1"/>
                </a:solidFill>
              </a:rPr>
              <a:t> </a:t>
            </a:r>
            <a:r>
              <a:rPr lang="en-US" sz="2400" b="1" dirty="0" smtClean="0">
                <a:solidFill>
                  <a:schemeClr val="tx1"/>
                </a:solidFill>
              </a:rPr>
              <a:t>April 2021 (FRIDAY</a:t>
            </a:r>
            <a:r>
              <a:rPr lang="en-US" sz="2400" dirty="0" smtClean="0">
                <a:solidFill>
                  <a:schemeClr val="tx1"/>
                </a:solidFill>
              </a:rPr>
              <a:t>)</a:t>
            </a:r>
          </a:p>
          <a:p>
            <a:pPr marL="0" indent="0" eaLnBrk="1" fontAlgn="auto" hangingPunct="1">
              <a:lnSpc>
                <a:spcPct val="80000"/>
              </a:lnSpc>
              <a:spcBef>
                <a:spcPts val="580"/>
              </a:spcBef>
              <a:spcAft>
                <a:spcPts val="0"/>
              </a:spcAft>
              <a:buFont typeface="Wingdings 2"/>
              <a:buNone/>
              <a:defRPr/>
            </a:pPr>
            <a:r>
              <a:rPr lang="en-US" sz="2400" dirty="0" smtClean="0">
                <a:solidFill>
                  <a:schemeClr val="tx1"/>
                </a:solidFill>
              </a:rPr>
              <a:t>   Deadline for topic selection</a:t>
            </a:r>
          </a:p>
          <a:p>
            <a:pPr marL="0" indent="0" eaLnBrk="1" fontAlgn="auto" hangingPunct="1">
              <a:lnSpc>
                <a:spcPct val="80000"/>
              </a:lnSpc>
              <a:spcBef>
                <a:spcPts val="580"/>
              </a:spcBef>
              <a:spcAft>
                <a:spcPts val="0"/>
              </a:spcAft>
              <a:buFont typeface="Wingdings 2"/>
              <a:buNone/>
              <a:defRPr/>
            </a:pPr>
            <a:endParaRPr lang="en-US" sz="2400" dirty="0" smtClean="0">
              <a:solidFill>
                <a:schemeClr val="tx1"/>
              </a:solidFill>
            </a:endParaRPr>
          </a:p>
          <a:p>
            <a:pPr marL="274320" indent="-274320">
              <a:lnSpc>
                <a:spcPct val="80000"/>
              </a:lnSpc>
              <a:spcBef>
                <a:spcPts val="580"/>
              </a:spcBef>
              <a:buFont typeface="Wingdings 2"/>
              <a:buChar char=""/>
              <a:defRPr/>
            </a:pPr>
            <a:r>
              <a:rPr lang="en-US" sz="2400" b="1" dirty="0" smtClean="0">
                <a:solidFill>
                  <a:schemeClr val="tx1"/>
                </a:solidFill>
              </a:rPr>
              <a:t>20</a:t>
            </a:r>
            <a:r>
              <a:rPr lang="en-US" sz="2400" b="1" baseline="30000" dirty="0" smtClean="0">
                <a:solidFill>
                  <a:schemeClr val="tx1"/>
                </a:solidFill>
              </a:rPr>
              <a:t>th</a:t>
            </a:r>
            <a:r>
              <a:rPr lang="en-US" sz="2400" b="1" dirty="0" smtClean="0">
                <a:solidFill>
                  <a:schemeClr val="tx1"/>
                </a:solidFill>
              </a:rPr>
              <a:t> June 2021</a:t>
            </a:r>
            <a:endParaRPr lang="en-US" sz="2400" dirty="0">
              <a:solidFill>
                <a:schemeClr val="tx1"/>
              </a:solidFill>
            </a:endParaRPr>
          </a:p>
          <a:p>
            <a:pPr marL="274320" indent="-274320">
              <a:lnSpc>
                <a:spcPct val="80000"/>
              </a:lnSpc>
              <a:spcBef>
                <a:spcPts val="580"/>
              </a:spcBef>
              <a:buNone/>
              <a:defRPr/>
            </a:pPr>
            <a:r>
              <a:rPr lang="en-US" sz="2400" dirty="0" smtClean="0">
                <a:solidFill>
                  <a:schemeClr val="tx1"/>
                </a:solidFill>
              </a:rPr>
              <a:t>   Deadline </a:t>
            </a:r>
            <a:r>
              <a:rPr lang="en-US" sz="2400" dirty="0">
                <a:solidFill>
                  <a:schemeClr val="tx1"/>
                </a:solidFill>
              </a:rPr>
              <a:t>for assignment submission</a:t>
            </a:r>
          </a:p>
          <a:p>
            <a:pPr marL="274320" indent="-274320" eaLnBrk="1" fontAlgn="auto" hangingPunct="1">
              <a:lnSpc>
                <a:spcPct val="80000"/>
              </a:lnSpc>
              <a:spcBef>
                <a:spcPts val="580"/>
              </a:spcBef>
              <a:spcAft>
                <a:spcPts val="0"/>
              </a:spcAft>
              <a:buFont typeface="Wingdings" pitchFamily="2" charset="2"/>
              <a:buNone/>
              <a:defRPr/>
            </a:pPr>
            <a:endParaRPr lang="en-US" sz="2400" dirty="0">
              <a:solidFill>
                <a:schemeClr val="tx1"/>
              </a:solidFill>
            </a:endParaRPr>
          </a:p>
          <a:p>
            <a:pPr marL="274320" indent="-274320" eaLnBrk="1" fontAlgn="auto" hangingPunct="1">
              <a:lnSpc>
                <a:spcPct val="80000"/>
              </a:lnSpc>
              <a:spcBef>
                <a:spcPts val="580"/>
              </a:spcBef>
              <a:spcAft>
                <a:spcPts val="0"/>
              </a:spcAft>
              <a:buFont typeface="Wingdings 2"/>
              <a:buChar char=""/>
              <a:defRPr/>
            </a:pPr>
            <a:r>
              <a:rPr lang="en-US" sz="2400" b="1" dirty="0" smtClean="0">
                <a:solidFill>
                  <a:schemeClr val="tx1"/>
                </a:solidFill>
              </a:rPr>
              <a:t>PRESENTATION</a:t>
            </a:r>
          </a:p>
          <a:p>
            <a:pPr marL="0" indent="0" eaLnBrk="1" fontAlgn="auto" hangingPunct="1">
              <a:lnSpc>
                <a:spcPct val="80000"/>
              </a:lnSpc>
              <a:spcBef>
                <a:spcPts val="580"/>
              </a:spcBef>
              <a:spcAft>
                <a:spcPts val="0"/>
              </a:spcAft>
              <a:buNone/>
              <a:defRPr/>
            </a:pPr>
            <a:r>
              <a:rPr lang="en-US" sz="2400" b="1" dirty="0">
                <a:solidFill>
                  <a:schemeClr val="tx1"/>
                </a:solidFill>
              </a:rPr>
              <a:t> </a:t>
            </a:r>
            <a:r>
              <a:rPr lang="en-US" sz="2400" b="1" dirty="0" smtClean="0">
                <a:solidFill>
                  <a:schemeClr val="tx1"/>
                </a:solidFill>
              </a:rPr>
              <a:t>  </a:t>
            </a:r>
            <a:r>
              <a:rPr lang="en-US" sz="2400" dirty="0" smtClean="0">
                <a:solidFill>
                  <a:schemeClr val="tx1"/>
                </a:solidFill>
              </a:rPr>
              <a:t>Week 13</a:t>
            </a:r>
          </a:p>
          <a:p>
            <a:pPr marL="274320" indent="-274320">
              <a:lnSpc>
                <a:spcPct val="80000"/>
              </a:lnSpc>
              <a:spcBef>
                <a:spcPts val="580"/>
              </a:spcBef>
              <a:buNone/>
              <a:defRPr/>
            </a:pPr>
            <a:r>
              <a:rPr lang="en-US" sz="2800" dirty="0" smtClean="0">
                <a:solidFill>
                  <a:schemeClr val="folHlink"/>
                </a:solidFill>
              </a:rPr>
              <a:t>   </a:t>
            </a:r>
            <a:endParaRPr lang="en-US" sz="2800" dirty="0">
              <a:solidFill>
                <a:schemeClr val="tx1"/>
              </a:solidFill>
            </a:endParaRPr>
          </a:p>
        </p:txBody>
      </p:sp>
      <p:sp>
        <p:nvSpPr>
          <p:cNvPr id="9219" name="TextBox 2"/>
          <p:cNvSpPr txBox="1">
            <a:spLocks noChangeArrowheads="1"/>
          </p:cNvSpPr>
          <p:nvPr/>
        </p:nvSpPr>
        <p:spPr bwMode="auto">
          <a:xfrm>
            <a:off x="-540568" y="404664"/>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haroni" pitchFamily="2" charset="-79"/>
                <a:ea typeface="+mn-ea"/>
                <a:cs typeface="Aharoni" pitchFamily="2" charset="-79"/>
              </a:rPr>
              <a:t>Important </a:t>
            </a:r>
            <a:r>
              <a:rPr kumimoji="0" lang="en-US" altLang="en-US" sz="4000" b="0" i="0" u="none" strike="noStrike" kern="1200" cap="none" spc="0" normalizeH="0" baseline="0" noProof="0" dirty="0" smtClean="0">
                <a:ln>
                  <a:noFill/>
                </a:ln>
                <a:solidFill>
                  <a:prstClr val="black"/>
                </a:solidFill>
                <a:effectLst/>
                <a:uLnTx/>
                <a:uFillTx/>
                <a:latin typeface="Aharoni" pitchFamily="2" charset="-79"/>
                <a:ea typeface="+mn-ea"/>
                <a:cs typeface="Aharoni" pitchFamily="2" charset="-79"/>
              </a:rPr>
              <a:t>dates!!!</a:t>
            </a:r>
            <a:endParaRPr kumimoji="0" lang="ms-MY" altLang="en-US" sz="4000" b="0" i="0" u="none" strike="noStrike" kern="1200" cap="none" spc="0" normalizeH="0" baseline="0" noProof="0" dirty="0">
              <a:ln>
                <a:noFill/>
              </a:ln>
              <a:solidFill>
                <a:prstClr val="black"/>
              </a:solidFill>
              <a:effectLst/>
              <a:uLnTx/>
              <a:uFillTx/>
              <a:latin typeface="Aharoni" pitchFamily="2" charset="-79"/>
              <a:ea typeface="+mn-ea"/>
              <a:cs typeface="Aharoni" pitchFamily="2" charset="-79"/>
            </a:endParaRPr>
          </a:p>
        </p:txBody>
      </p:sp>
    </p:spTree>
    <p:extLst>
      <p:ext uri="{BB962C8B-B14F-4D97-AF65-F5344CB8AC3E}">
        <p14:creationId xmlns:p14="http://schemas.microsoft.com/office/powerpoint/2010/main" val="859751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24" y="857232"/>
            <a:ext cx="6715172" cy="71438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Synopsis FEM 3105</a:t>
            </a:r>
            <a:endParaRPr lang="ms-MY" dirty="0"/>
          </a:p>
        </p:txBody>
      </p:sp>
      <p:sp>
        <p:nvSpPr>
          <p:cNvPr id="2" name="Content Placeholder 1"/>
          <p:cNvSpPr>
            <a:spLocks noGrp="1"/>
          </p:cNvSpPr>
          <p:nvPr>
            <p:ph idx="1"/>
          </p:nvPr>
        </p:nvSpPr>
        <p:spPr>
          <a:xfrm>
            <a:off x="500034" y="1857364"/>
            <a:ext cx="7972452" cy="2328866"/>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algn="just">
              <a:lnSpc>
                <a:spcPct val="120000"/>
              </a:lnSpc>
            </a:pPr>
            <a:r>
              <a:rPr lang="en-US" sz="1800" dirty="0">
                <a:latin typeface="Cambria" pitchFamily="18" charset="0"/>
                <a:ea typeface="Cambria" pitchFamily="18" charset="0"/>
              </a:rPr>
              <a:t>This </a:t>
            </a:r>
            <a:r>
              <a:rPr lang="en-US" sz="1800" dirty="0" smtClean="0">
                <a:latin typeface="Cambria" pitchFamily="18" charset="0"/>
                <a:ea typeface="Cambria" pitchFamily="18" charset="0"/>
              </a:rPr>
              <a:t>course </a:t>
            </a:r>
            <a:r>
              <a:rPr lang="en-US" sz="1800" dirty="0">
                <a:latin typeface="Cambria" pitchFamily="18" charset="0"/>
                <a:ea typeface="Cambria" pitchFamily="18" charset="0"/>
              </a:rPr>
              <a:t>encompasses the examination of stress and coping among individuals. Stressors across the life span in various contexts, factors affecting stress levels, coping resources and strategies, holistic stress management technique, measurements of stress and coping and analysis of prevention programs related to stress reduction are also emphasized.</a:t>
            </a:r>
            <a:endParaRPr lang="ms-MY" sz="1800" dirty="0">
              <a:latin typeface="Cambria" pitchFamily="18" charset="0"/>
              <a:ea typeface="Cambria" pitchFamily="18" charset="0"/>
            </a:endParaRPr>
          </a:p>
        </p:txBody>
      </p:sp>
      <p:pic>
        <p:nvPicPr>
          <p:cNvPr id="5" name="Picture 4" descr="maxresdefault.jpg"/>
          <p:cNvPicPr>
            <a:picLocks noChangeAspect="1"/>
          </p:cNvPicPr>
          <p:nvPr/>
        </p:nvPicPr>
        <p:blipFill>
          <a:blip r:embed="rId2" cstate="print"/>
          <a:stretch>
            <a:fillRect/>
          </a:stretch>
        </p:blipFill>
        <p:spPr>
          <a:xfrm>
            <a:off x="1000100" y="3857628"/>
            <a:ext cx="3174990" cy="1785932"/>
          </a:xfrm>
          <a:prstGeom prst="rect">
            <a:avLst/>
          </a:prstGeom>
        </p:spPr>
      </p:pic>
    </p:spTree>
    <p:extLst>
      <p:ext uri="{BB962C8B-B14F-4D97-AF65-F5344CB8AC3E}">
        <p14:creationId xmlns:p14="http://schemas.microsoft.com/office/powerpoint/2010/main" val="2216581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10" y="642918"/>
            <a:ext cx="7286676" cy="709634"/>
          </a:xfrm>
          <a:noFill/>
          <a:ln>
            <a:noFill/>
          </a:ln>
        </p:spPr>
        <p:txBody>
          <a:bodyPr>
            <a:noAutofit/>
          </a:bodyPr>
          <a:lstStyle/>
          <a:p>
            <a:r>
              <a:rPr lang="en-US" sz="4400" b="1" dirty="0" smtClean="0">
                <a:solidFill>
                  <a:schemeClr val="tx1"/>
                </a:solidFill>
                <a:effectLst/>
                <a:latin typeface="Bauhaus 93" pitchFamily="82" charset="0"/>
              </a:rPr>
              <a:t>LEARNING OUTCOME</a:t>
            </a:r>
            <a:endParaRPr lang="ms-MY" sz="4400" b="1" dirty="0">
              <a:solidFill>
                <a:schemeClr val="tx1"/>
              </a:solidFill>
              <a:effectLst/>
              <a:latin typeface="Bauhaus 93" pitchFamily="82" charset="0"/>
            </a:endParaRPr>
          </a:p>
        </p:txBody>
      </p:sp>
      <p:sp>
        <p:nvSpPr>
          <p:cNvPr id="2" name="Content Placeholder 1"/>
          <p:cNvSpPr>
            <a:spLocks noGrp="1"/>
          </p:cNvSpPr>
          <p:nvPr>
            <p:ph idx="1"/>
          </p:nvPr>
        </p:nvSpPr>
        <p:spPr>
          <a:xfrm>
            <a:off x="457200" y="1600200"/>
            <a:ext cx="8115328" cy="3686188"/>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a:buNone/>
            </a:pPr>
            <a:r>
              <a:rPr lang="en-US" sz="2000" dirty="0">
                <a:latin typeface="Cambria" pitchFamily="18" charset="0"/>
                <a:ea typeface="Cambria" pitchFamily="18" charset="0"/>
              </a:rPr>
              <a:t>Students able to:</a:t>
            </a:r>
          </a:p>
          <a:p>
            <a:pPr marL="624078" indent="-514350">
              <a:buFont typeface="+mj-lt"/>
              <a:buAutoNum type="arabicPeriod"/>
            </a:pPr>
            <a:r>
              <a:rPr lang="en-US" sz="2000" dirty="0">
                <a:latin typeface="Cambria" pitchFamily="18" charset="0"/>
                <a:ea typeface="Cambria" pitchFamily="18" charset="0"/>
              </a:rPr>
              <a:t>Able to explain the concepts, process and stress model of stress and coping (C3)</a:t>
            </a:r>
          </a:p>
          <a:p>
            <a:pPr marL="624078" indent="-514350">
              <a:buFont typeface="+mj-lt"/>
              <a:buAutoNum type="arabicPeriod"/>
            </a:pPr>
            <a:r>
              <a:rPr lang="en-US" sz="2000" dirty="0">
                <a:latin typeface="Cambria" pitchFamily="18" charset="0"/>
                <a:ea typeface="Cambria" pitchFamily="18" charset="0"/>
              </a:rPr>
              <a:t>Elaborate the stressors, impact and coping strategies at various context over the life span. (C4, P2, LL, TS)</a:t>
            </a:r>
          </a:p>
          <a:p>
            <a:pPr marL="624078" indent="-514350">
              <a:buFont typeface="+mj-lt"/>
              <a:buAutoNum type="arabicPeriod"/>
            </a:pPr>
            <a:r>
              <a:rPr lang="en-US" sz="2000" dirty="0">
                <a:latin typeface="Cambria" pitchFamily="18" charset="0"/>
                <a:ea typeface="Cambria" pitchFamily="18" charset="0"/>
              </a:rPr>
              <a:t>Analyze coping strategies and holistic stress management technique. (A3, CTPS) </a:t>
            </a:r>
            <a:endParaRPr lang="ms-MY" sz="2000" dirty="0">
              <a:latin typeface="Cambria" pitchFamily="18" charset="0"/>
              <a:ea typeface="Cambria" pitchFamily="18" charset="0"/>
            </a:endParaRPr>
          </a:p>
        </p:txBody>
      </p:sp>
      <p:pic>
        <p:nvPicPr>
          <p:cNvPr id="5" name="Picture 4" descr="AdobeStock_325794751Converted.jpg"/>
          <p:cNvPicPr>
            <a:picLocks noChangeAspect="1"/>
          </p:cNvPicPr>
          <p:nvPr/>
        </p:nvPicPr>
        <p:blipFill>
          <a:blip r:embed="rId2"/>
          <a:stretch>
            <a:fillRect/>
          </a:stretch>
        </p:blipFill>
        <p:spPr>
          <a:xfrm>
            <a:off x="6500826" y="4357694"/>
            <a:ext cx="2095580" cy="1525582"/>
          </a:xfrm>
          <a:prstGeom prst="rect">
            <a:avLst/>
          </a:prstGeom>
        </p:spPr>
      </p:pic>
    </p:spTree>
    <p:extLst>
      <p:ext uri="{BB962C8B-B14F-4D97-AF65-F5344CB8AC3E}">
        <p14:creationId xmlns:p14="http://schemas.microsoft.com/office/powerpoint/2010/main" val="650779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6572296" cy="775542"/>
          </a:xfrm>
        </p:spPr>
        <p:txBody>
          <a:bodyPr>
            <a:noAutofit/>
          </a:bodyPr>
          <a:lstStyle/>
          <a:p>
            <a:r>
              <a:rPr lang="en-MY" sz="4800" b="1" dirty="0" smtClean="0">
                <a:latin typeface="Algerian" pitchFamily="82" charset="0"/>
              </a:rPr>
              <a:t>COURSE CONTENT </a:t>
            </a:r>
            <a:endParaRPr lang="en-MY" sz="4800" b="1" dirty="0">
              <a:latin typeface="Algerian" pitchFamily="82" charset="0"/>
            </a:endParaRPr>
          </a:p>
        </p:txBody>
      </p:sp>
      <p:sp>
        <p:nvSpPr>
          <p:cNvPr id="3" name="Content Placeholder 2"/>
          <p:cNvSpPr>
            <a:spLocks noGrp="1"/>
          </p:cNvSpPr>
          <p:nvPr>
            <p:ph idx="1"/>
          </p:nvPr>
        </p:nvSpPr>
        <p:spPr>
          <a:xfrm>
            <a:off x="285720" y="1071546"/>
            <a:ext cx="8286808" cy="5643602"/>
          </a:xfrm>
          <a:ln>
            <a:noFill/>
          </a:ln>
        </p:spPr>
        <p:style>
          <a:lnRef idx="2">
            <a:schemeClr val="accent2"/>
          </a:lnRef>
          <a:fillRef idx="1">
            <a:schemeClr val="lt1"/>
          </a:fillRef>
          <a:effectRef idx="0">
            <a:schemeClr val="accent2"/>
          </a:effectRef>
          <a:fontRef idx="minor">
            <a:schemeClr val="dk1"/>
          </a:fontRef>
        </p:style>
        <p:txBody>
          <a:bodyPr>
            <a:noAutofit/>
          </a:bodyPr>
          <a:lstStyle/>
          <a:p>
            <a:pPr>
              <a:buNone/>
            </a:pPr>
            <a:r>
              <a:rPr lang="en-MY" sz="1400" b="1" dirty="0" smtClean="0">
                <a:latin typeface="Arial" pitchFamily="34" charset="0"/>
                <a:cs typeface="Arial" pitchFamily="34" charset="0"/>
              </a:rPr>
              <a:t>1.	Introduction and meaning of basic concepts </a:t>
            </a:r>
          </a:p>
          <a:p>
            <a:pPr lvl="1"/>
            <a:r>
              <a:rPr lang="en-MY" sz="1400" dirty="0" smtClean="0">
                <a:latin typeface="Arial" pitchFamily="34" charset="0"/>
                <a:cs typeface="Arial" pitchFamily="34" charset="0"/>
              </a:rPr>
              <a:t>Stress</a:t>
            </a:r>
          </a:p>
          <a:p>
            <a:pPr lvl="1"/>
            <a:r>
              <a:rPr lang="en-MY" sz="1400" dirty="0" smtClean="0">
                <a:latin typeface="Arial" pitchFamily="34" charset="0"/>
                <a:cs typeface="Arial" pitchFamily="34" charset="0"/>
              </a:rPr>
              <a:t>Coping </a:t>
            </a:r>
          </a:p>
          <a:p>
            <a:pPr lvl="1"/>
            <a:r>
              <a:rPr lang="en-MY" sz="1400" dirty="0" smtClean="0">
                <a:latin typeface="Arial" pitchFamily="34" charset="0"/>
                <a:cs typeface="Arial" pitchFamily="34" charset="0"/>
              </a:rPr>
              <a:t>Adjustment </a:t>
            </a:r>
          </a:p>
          <a:p>
            <a:pPr lvl="1"/>
            <a:endParaRPr lang="en-MY" sz="1400" dirty="0" smtClean="0">
              <a:latin typeface="Arial" pitchFamily="34" charset="0"/>
              <a:cs typeface="Arial" pitchFamily="34" charset="0"/>
            </a:endParaRPr>
          </a:p>
          <a:p>
            <a:pPr>
              <a:buNone/>
            </a:pPr>
            <a:r>
              <a:rPr lang="en-MY" sz="1400" b="1" dirty="0" smtClean="0">
                <a:latin typeface="Arial" pitchFamily="34" charset="0"/>
                <a:cs typeface="Arial" pitchFamily="34" charset="0"/>
              </a:rPr>
              <a:t>2.	Stressor and stress reaction </a:t>
            </a:r>
          </a:p>
          <a:p>
            <a:pPr lvl="1"/>
            <a:r>
              <a:rPr lang="en-MY" sz="1400" dirty="0" smtClean="0">
                <a:latin typeface="Arial" pitchFamily="34" charset="0"/>
                <a:cs typeface="Arial" pitchFamily="34" charset="0"/>
              </a:rPr>
              <a:t>Physiology</a:t>
            </a:r>
          </a:p>
          <a:p>
            <a:pPr lvl="1"/>
            <a:r>
              <a:rPr lang="en-MY" sz="1400" dirty="0" smtClean="0">
                <a:latin typeface="Arial" pitchFamily="34" charset="0"/>
                <a:cs typeface="Arial" pitchFamily="34" charset="0"/>
              </a:rPr>
              <a:t>Psychology</a:t>
            </a:r>
          </a:p>
          <a:p>
            <a:pPr lvl="1"/>
            <a:r>
              <a:rPr lang="en-MY" sz="1400" dirty="0" smtClean="0">
                <a:latin typeface="Arial" pitchFamily="34" charset="0"/>
                <a:cs typeface="Arial" pitchFamily="34" charset="0"/>
              </a:rPr>
              <a:t>Behavioural</a:t>
            </a:r>
          </a:p>
          <a:p>
            <a:pPr lvl="1"/>
            <a:r>
              <a:rPr lang="en-MY" sz="1400" dirty="0" smtClean="0">
                <a:latin typeface="Arial" pitchFamily="34" charset="0"/>
                <a:cs typeface="Arial" pitchFamily="34" charset="0"/>
              </a:rPr>
              <a:t>Benefit of stress response </a:t>
            </a:r>
          </a:p>
          <a:p>
            <a:pPr lvl="1">
              <a:buNone/>
            </a:pPr>
            <a:endParaRPr lang="en-MY" sz="1400" dirty="0" smtClean="0">
              <a:latin typeface="Arial" pitchFamily="34" charset="0"/>
              <a:cs typeface="Arial" pitchFamily="34" charset="0"/>
            </a:endParaRPr>
          </a:p>
          <a:p>
            <a:pPr>
              <a:buNone/>
            </a:pPr>
            <a:r>
              <a:rPr lang="en-MY" sz="1400" b="1" dirty="0" smtClean="0">
                <a:latin typeface="Arial" pitchFamily="34" charset="0"/>
                <a:cs typeface="Arial" pitchFamily="34" charset="0"/>
              </a:rPr>
              <a:t>3.	Model of stress process, coping and adjustment</a:t>
            </a:r>
          </a:p>
          <a:p>
            <a:pPr lvl="1"/>
            <a:r>
              <a:rPr lang="en-MY" sz="1400" dirty="0" smtClean="0">
                <a:latin typeface="Arial" pitchFamily="34" charset="0"/>
                <a:cs typeface="Arial" pitchFamily="34" charset="0"/>
              </a:rPr>
              <a:t>Individual stress model</a:t>
            </a:r>
          </a:p>
          <a:p>
            <a:pPr lvl="1"/>
            <a:r>
              <a:rPr lang="en-MY" sz="1400" dirty="0" smtClean="0">
                <a:latin typeface="Arial" pitchFamily="34" charset="0"/>
                <a:cs typeface="Arial" pitchFamily="34" charset="0"/>
              </a:rPr>
              <a:t>Family stress model </a:t>
            </a:r>
          </a:p>
          <a:p>
            <a:pPr lvl="1">
              <a:buNone/>
            </a:pPr>
            <a:endParaRPr lang="en-MY" sz="1400" dirty="0" smtClean="0">
              <a:latin typeface="Arial" pitchFamily="34" charset="0"/>
              <a:cs typeface="Arial" pitchFamily="34" charset="0"/>
            </a:endParaRPr>
          </a:p>
          <a:p>
            <a:pPr>
              <a:buNone/>
            </a:pPr>
            <a:r>
              <a:rPr lang="en-MY" sz="1400" b="1" dirty="0" smtClean="0">
                <a:latin typeface="Arial" pitchFamily="34" charset="0"/>
                <a:cs typeface="Arial" pitchFamily="34" charset="0"/>
              </a:rPr>
              <a:t>4.	Factors influencing stress tolerance: Individual stress model: Personal</a:t>
            </a:r>
          </a:p>
          <a:p>
            <a:pPr lvl="1"/>
            <a:r>
              <a:rPr lang="en-MY" sz="1400" dirty="0" smtClean="0">
                <a:latin typeface="Arial" pitchFamily="34" charset="0"/>
                <a:cs typeface="Arial" pitchFamily="34" charset="0"/>
              </a:rPr>
              <a:t>Personal coping resources</a:t>
            </a:r>
          </a:p>
          <a:p>
            <a:pPr lvl="1"/>
            <a:r>
              <a:rPr lang="en-MY" sz="1400" dirty="0" smtClean="0">
                <a:latin typeface="Arial" pitchFamily="34" charset="0"/>
                <a:cs typeface="Arial" pitchFamily="34" charset="0"/>
              </a:rPr>
              <a:t>Individual Perception and definition</a:t>
            </a:r>
          </a:p>
          <a:p>
            <a:pPr lvl="1"/>
            <a:r>
              <a:rPr lang="en-MY" sz="1400" dirty="0" smtClean="0">
                <a:latin typeface="Arial" pitchFamily="34" charset="0"/>
                <a:cs typeface="Arial" pitchFamily="34" charset="0"/>
              </a:rPr>
              <a:t>Individual Personality</a:t>
            </a:r>
          </a:p>
          <a:p>
            <a:pPr lvl="1"/>
            <a:r>
              <a:rPr lang="en-MY" sz="1400" dirty="0" smtClean="0">
                <a:latin typeface="Arial" pitchFamily="34" charset="0"/>
                <a:cs typeface="Arial" pitchFamily="34" charset="0"/>
              </a:rPr>
              <a:t>Self concept </a:t>
            </a:r>
          </a:p>
          <a:p>
            <a:pPr lvl="1"/>
            <a:r>
              <a:rPr lang="en-MY" sz="1400" dirty="0" smtClean="0">
                <a:latin typeface="Arial" pitchFamily="34" charset="0"/>
                <a:cs typeface="Arial" pitchFamily="34" charset="0"/>
              </a:rPr>
              <a:t>Locus of control</a:t>
            </a:r>
          </a:p>
          <a:p>
            <a:pPr lvl="1"/>
            <a:r>
              <a:rPr lang="en-MY" sz="1400" dirty="0" smtClean="0">
                <a:latin typeface="Arial" pitchFamily="34" charset="0"/>
                <a:cs typeface="Arial" pitchFamily="34" charset="0"/>
              </a:rPr>
              <a:t>Coping strategies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000108"/>
            <a:ext cx="8215370" cy="5572164"/>
          </a:xfrm>
        </p:spPr>
        <p:txBody>
          <a:bodyPr>
            <a:noAutofit/>
          </a:bodyPr>
          <a:lstStyle/>
          <a:p>
            <a:pPr>
              <a:buNone/>
            </a:pPr>
            <a:r>
              <a:rPr lang="en-MY" sz="1400" b="1" dirty="0" smtClean="0">
                <a:latin typeface="Arial" pitchFamily="34" charset="0"/>
                <a:cs typeface="Arial" pitchFamily="34" charset="0"/>
              </a:rPr>
              <a:t>5.	Factors influencing stress tolerance: External</a:t>
            </a:r>
          </a:p>
          <a:p>
            <a:pPr lvl="1"/>
            <a:r>
              <a:rPr lang="en-MY" sz="1400" dirty="0" smtClean="0">
                <a:solidFill>
                  <a:schemeClr val="tx1"/>
                </a:solidFill>
                <a:latin typeface="Arial" pitchFamily="34" charset="0"/>
                <a:cs typeface="Arial" pitchFamily="34" charset="0"/>
              </a:rPr>
              <a:t>External coping resources</a:t>
            </a:r>
          </a:p>
          <a:p>
            <a:pPr lvl="1"/>
            <a:r>
              <a:rPr lang="en-MY" sz="1400" dirty="0" smtClean="0">
                <a:solidFill>
                  <a:schemeClr val="tx1"/>
                </a:solidFill>
                <a:latin typeface="Arial" pitchFamily="34" charset="0"/>
                <a:cs typeface="Arial" pitchFamily="34" charset="0"/>
              </a:rPr>
              <a:t>Family characteristic</a:t>
            </a:r>
          </a:p>
          <a:p>
            <a:pPr lvl="1"/>
            <a:r>
              <a:rPr lang="en-MY" sz="1400" dirty="0" smtClean="0">
                <a:solidFill>
                  <a:schemeClr val="tx1"/>
                </a:solidFill>
                <a:latin typeface="Arial" pitchFamily="34" charset="0"/>
                <a:cs typeface="Arial" pitchFamily="34" charset="0"/>
              </a:rPr>
              <a:t>Environment </a:t>
            </a:r>
          </a:p>
          <a:p>
            <a:pPr lvl="1"/>
            <a:r>
              <a:rPr lang="en-MY" sz="1400" dirty="0" smtClean="0">
                <a:solidFill>
                  <a:schemeClr val="tx1"/>
                </a:solidFill>
                <a:latin typeface="Arial" pitchFamily="34" charset="0"/>
                <a:cs typeface="Arial" pitchFamily="34" charset="0"/>
              </a:rPr>
              <a:t>Support  system </a:t>
            </a:r>
          </a:p>
          <a:p>
            <a:pPr lvl="1"/>
            <a:endParaRPr lang="en-MY" sz="1400" dirty="0" smtClean="0">
              <a:solidFill>
                <a:schemeClr val="tx1"/>
              </a:solidFill>
              <a:latin typeface="Arial" pitchFamily="34" charset="0"/>
              <a:cs typeface="Arial" pitchFamily="34" charset="0"/>
            </a:endParaRPr>
          </a:p>
          <a:p>
            <a:pPr>
              <a:buNone/>
            </a:pPr>
            <a:r>
              <a:rPr lang="en-MY" sz="1400" b="1" dirty="0" smtClean="0">
                <a:latin typeface="Arial" pitchFamily="34" charset="0"/>
                <a:cs typeface="Arial" pitchFamily="34" charset="0"/>
              </a:rPr>
              <a:t>6.	Life long stressor</a:t>
            </a:r>
          </a:p>
          <a:p>
            <a:pPr lvl="1"/>
            <a:r>
              <a:rPr lang="en-MY" sz="1400" dirty="0" smtClean="0">
                <a:solidFill>
                  <a:schemeClr val="tx1"/>
                </a:solidFill>
                <a:latin typeface="Arial" pitchFamily="34" charset="0"/>
                <a:cs typeface="Arial" pitchFamily="34" charset="0"/>
              </a:rPr>
              <a:t>Social Expectation</a:t>
            </a:r>
          </a:p>
          <a:p>
            <a:pPr lvl="1"/>
            <a:r>
              <a:rPr lang="en-MY" sz="1400" dirty="0" smtClean="0">
                <a:solidFill>
                  <a:schemeClr val="tx1"/>
                </a:solidFill>
                <a:latin typeface="Arial" pitchFamily="34" charset="0"/>
                <a:cs typeface="Arial" pitchFamily="34" charset="0"/>
              </a:rPr>
              <a:t>Schooling</a:t>
            </a:r>
          </a:p>
          <a:p>
            <a:pPr lvl="1"/>
            <a:r>
              <a:rPr lang="en-MY" sz="1400" dirty="0" smtClean="0">
                <a:solidFill>
                  <a:schemeClr val="tx1"/>
                </a:solidFill>
                <a:latin typeface="Arial" pitchFamily="34" charset="0"/>
                <a:cs typeface="Arial" pitchFamily="34" charset="0"/>
              </a:rPr>
              <a:t>Work and stress</a:t>
            </a:r>
          </a:p>
          <a:p>
            <a:pPr lvl="1"/>
            <a:r>
              <a:rPr lang="en-MY" sz="1400" dirty="0" smtClean="0">
                <a:solidFill>
                  <a:schemeClr val="tx1"/>
                </a:solidFill>
                <a:latin typeface="Arial" pitchFamily="34" charset="0"/>
                <a:cs typeface="Arial" pitchFamily="34" charset="0"/>
              </a:rPr>
              <a:t>Marriage and family</a:t>
            </a:r>
          </a:p>
          <a:p>
            <a:pPr lvl="1"/>
            <a:r>
              <a:rPr lang="en-MY" sz="1400" dirty="0" smtClean="0">
                <a:solidFill>
                  <a:schemeClr val="tx1"/>
                </a:solidFill>
                <a:latin typeface="Arial" pitchFamily="34" charset="0"/>
                <a:cs typeface="Arial" pitchFamily="34" charset="0"/>
              </a:rPr>
              <a:t>Interpersonal relationship</a:t>
            </a:r>
          </a:p>
          <a:p>
            <a:pPr lvl="1">
              <a:buNone/>
            </a:pPr>
            <a:endParaRPr lang="en-MY" sz="1400" dirty="0" smtClean="0">
              <a:solidFill>
                <a:schemeClr val="tx1"/>
              </a:solidFill>
              <a:latin typeface="Arial" pitchFamily="34" charset="0"/>
              <a:cs typeface="Arial" pitchFamily="34" charset="0"/>
            </a:endParaRPr>
          </a:p>
          <a:p>
            <a:pPr>
              <a:buNone/>
            </a:pPr>
            <a:r>
              <a:rPr lang="en-MY" sz="1400" b="1" dirty="0" smtClean="0">
                <a:latin typeface="Arial" pitchFamily="34" charset="0"/>
                <a:cs typeface="Arial" pitchFamily="34" charset="0"/>
              </a:rPr>
              <a:t>7.	Multiple coping strategies</a:t>
            </a:r>
          </a:p>
          <a:p>
            <a:pPr lvl="1"/>
            <a:r>
              <a:rPr lang="en-MY" sz="1400" dirty="0" smtClean="0">
                <a:solidFill>
                  <a:schemeClr val="tx1"/>
                </a:solidFill>
                <a:latin typeface="Arial" pitchFamily="34" charset="0"/>
                <a:cs typeface="Arial" pitchFamily="34" charset="0"/>
              </a:rPr>
              <a:t>Cognitive </a:t>
            </a:r>
          </a:p>
          <a:p>
            <a:pPr lvl="1"/>
            <a:r>
              <a:rPr lang="en-MY" sz="1400" dirty="0" smtClean="0">
                <a:solidFill>
                  <a:schemeClr val="tx1"/>
                </a:solidFill>
                <a:latin typeface="Arial" pitchFamily="34" charset="0"/>
                <a:cs typeface="Arial" pitchFamily="34" charset="0"/>
              </a:rPr>
              <a:t>Emotion </a:t>
            </a:r>
          </a:p>
          <a:p>
            <a:pPr lvl="1"/>
            <a:r>
              <a:rPr lang="en-MY" sz="1400" dirty="0" smtClean="0">
                <a:solidFill>
                  <a:schemeClr val="tx1"/>
                </a:solidFill>
                <a:latin typeface="Arial" pitchFamily="34" charset="0"/>
                <a:cs typeface="Arial" pitchFamily="34" charset="0"/>
              </a:rPr>
              <a:t>Spiritual</a:t>
            </a:r>
          </a:p>
          <a:p>
            <a:pPr lvl="1"/>
            <a:r>
              <a:rPr lang="en-MY" sz="1400" dirty="0" smtClean="0">
                <a:solidFill>
                  <a:schemeClr val="tx1"/>
                </a:solidFill>
                <a:latin typeface="Arial" pitchFamily="34" charset="0"/>
                <a:cs typeface="Arial" pitchFamily="34" charset="0"/>
              </a:rPr>
              <a:t>Communication</a:t>
            </a:r>
          </a:p>
          <a:p>
            <a:pPr lvl="1"/>
            <a:r>
              <a:rPr lang="en-MY" sz="1400" dirty="0" smtClean="0">
                <a:solidFill>
                  <a:schemeClr val="tx1"/>
                </a:solidFill>
                <a:latin typeface="Arial" pitchFamily="34" charset="0"/>
                <a:cs typeface="Arial" pitchFamily="34" charset="0"/>
              </a:rPr>
              <a:t>Community/relationship</a:t>
            </a:r>
          </a:p>
          <a:p>
            <a:pPr lvl="1"/>
            <a:r>
              <a:rPr lang="en-MY" sz="1400" dirty="0" smtClean="0">
                <a:solidFill>
                  <a:schemeClr val="tx1"/>
                </a:solidFill>
                <a:latin typeface="Arial" pitchFamily="34" charset="0"/>
                <a:cs typeface="Arial" pitchFamily="34" charset="0"/>
              </a:rPr>
              <a:t>Stress management </a:t>
            </a:r>
          </a:p>
          <a:p>
            <a:pPr>
              <a:buAutoNum type="arabicPeriod" startAt="6"/>
            </a:pPr>
            <a:endParaRPr lang="en-MY" sz="1400" dirty="0" smtClean="0">
              <a:latin typeface="Arial" pitchFamily="34" charset="0"/>
              <a:cs typeface="Arial" pitchFamily="34" charset="0"/>
            </a:endParaRPr>
          </a:p>
          <a:p>
            <a:pPr lvl="1"/>
            <a:endParaRPr lang="en-MY" sz="14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Default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Urb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Media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Aspect">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Apex">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Default Theme</Template>
  <TotalTime>1550</TotalTime>
  <Words>374</Words>
  <Application>Microsoft Office PowerPoint</Application>
  <PresentationFormat>On-screen Show (4:3)</PresentationFormat>
  <Paragraphs>119</Paragraphs>
  <Slides>12</Slides>
  <Notes>0</Notes>
  <HiddenSlides>0</HiddenSlides>
  <MMClips>0</MMClips>
  <ScaleCrop>false</ScaleCrop>
  <HeadingPairs>
    <vt:vector size="6" baseType="variant">
      <vt:variant>
        <vt:lpstr>Fonts Used</vt:lpstr>
      </vt:variant>
      <vt:variant>
        <vt:i4>20</vt:i4>
      </vt:variant>
      <vt:variant>
        <vt:lpstr>Theme</vt:lpstr>
      </vt:variant>
      <vt:variant>
        <vt:i4>7</vt:i4>
      </vt:variant>
      <vt:variant>
        <vt:lpstr>Slide Titles</vt:lpstr>
      </vt:variant>
      <vt:variant>
        <vt:i4>12</vt:i4>
      </vt:variant>
    </vt:vector>
  </HeadingPairs>
  <TitlesOfParts>
    <vt:vector size="39" baseType="lpstr">
      <vt:lpstr>Aharoni</vt:lpstr>
      <vt:lpstr>Algerian</vt:lpstr>
      <vt:lpstr>Arial</vt:lpstr>
      <vt:lpstr>Arial Rounded MT Bold</vt:lpstr>
      <vt:lpstr>Baskerville Old Face</vt:lpstr>
      <vt:lpstr>Bauhaus 93</vt:lpstr>
      <vt:lpstr>Berlin Sans FB Demi</vt:lpstr>
      <vt:lpstr>Book Antiqua</vt:lpstr>
      <vt:lpstr>Calibri</vt:lpstr>
      <vt:lpstr>Cambria</vt:lpstr>
      <vt:lpstr>Century Schoolbook</vt:lpstr>
      <vt:lpstr>Constantia</vt:lpstr>
      <vt:lpstr>Georgia</vt:lpstr>
      <vt:lpstr>Lucida Sans</vt:lpstr>
      <vt:lpstr>Trebuchet MS</vt:lpstr>
      <vt:lpstr>Tw Cen MT</vt:lpstr>
      <vt:lpstr>Verdana</vt:lpstr>
      <vt:lpstr>Wingdings</vt:lpstr>
      <vt:lpstr>Wingdings 2</vt:lpstr>
      <vt:lpstr>Wingdings 3</vt:lpstr>
      <vt:lpstr>Default Theme</vt:lpstr>
      <vt:lpstr>Urban</vt:lpstr>
      <vt:lpstr>Opulent</vt:lpstr>
      <vt:lpstr>Flow</vt:lpstr>
      <vt:lpstr>Median</vt:lpstr>
      <vt:lpstr>Aspect</vt:lpstr>
      <vt:lpstr>Apex</vt:lpstr>
      <vt:lpstr>CLASS INTRODUCTION</vt:lpstr>
      <vt:lpstr>PowerPoint Presentation</vt:lpstr>
      <vt:lpstr>PowerPoint Presentation</vt:lpstr>
      <vt:lpstr>ASSESSMENT</vt:lpstr>
      <vt:lpstr>PowerPoint Presentation</vt:lpstr>
      <vt:lpstr>Synopsis FEM 3105</vt:lpstr>
      <vt:lpstr>LEARNING OUTCOME</vt:lpstr>
      <vt:lpstr>COURSE CONTENT </vt:lpstr>
      <vt:lpstr>PowerPoint Presentation</vt:lpstr>
      <vt:lpstr>PowerPoint Presentation</vt:lpstr>
      <vt:lpstr>REFERENCES :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OF SOCIAL &amp; INTERPERSONAL BEHAVIOR</dc:title>
  <dc:creator>Thiresyinie Tamil chelvam</dc:creator>
  <cp:lastModifiedBy>DR. NAJMI</cp:lastModifiedBy>
  <cp:revision>31</cp:revision>
  <dcterms:created xsi:type="dcterms:W3CDTF">2021-03-19T10:36:25Z</dcterms:created>
  <dcterms:modified xsi:type="dcterms:W3CDTF">2021-03-31T23:30:09Z</dcterms:modified>
</cp:coreProperties>
</file>